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60"/>
  </p:notesMasterIdLst>
  <p:sldIdLst>
    <p:sldId id="265" r:id="rId3"/>
    <p:sldId id="319" r:id="rId4"/>
    <p:sldId id="269" r:id="rId5"/>
    <p:sldId id="270" r:id="rId6"/>
    <p:sldId id="271" r:id="rId7"/>
    <p:sldId id="268" r:id="rId8"/>
    <p:sldId id="272" r:id="rId9"/>
    <p:sldId id="273" r:id="rId10"/>
    <p:sldId id="266" r:id="rId11"/>
    <p:sldId id="262" r:id="rId12"/>
    <p:sldId id="263" r:id="rId13"/>
    <p:sldId id="264" r:id="rId14"/>
    <p:sldId id="258" r:id="rId15"/>
    <p:sldId id="275" r:id="rId16"/>
    <p:sldId id="260" r:id="rId17"/>
    <p:sldId id="276" r:id="rId18"/>
    <p:sldId id="277" r:id="rId19"/>
    <p:sldId id="259" r:id="rId20"/>
    <p:sldId id="261" r:id="rId21"/>
    <p:sldId id="278" r:id="rId22"/>
    <p:sldId id="279" r:id="rId23"/>
    <p:sldId id="280" r:id="rId24"/>
    <p:sldId id="281" r:id="rId25"/>
    <p:sldId id="285" r:id="rId26"/>
    <p:sldId id="282" r:id="rId27"/>
    <p:sldId id="288" r:id="rId28"/>
    <p:sldId id="287" r:id="rId29"/>
    <p:sldId id="289" r:id="rId30"/>
    <p:sldId id="290" r:id="rId31"/>
    <p:sldId id="291" r:id="rId32"/>
    <p:sldId id="318" r:id="rId33"/>
    <p:sldId id="293" r:id="rId34"/>
    <p:sldId id="294" r:id="rId35"/>
    <p:sldId id="296" r:id="rId36"/>
    <p:sldId id="295" r:id="rId37"/>
    <p:sldId id="320" r:id="rId38"/>
    <p:sldId id="283" r:id="rId39"/>
    <p:sldId id="299" r:id="rId40"/>
    <p:sldId id="321" r:id="rId41"/>
    <p:sldId id="317" r:id="rId42"/>
    <p:sldId id="302" r:id="rId43"/>
    <p:sldId id="303" r:id="rId44"/>
    <p:sldId id="300" r:id="rId45"/>
    <p:sldId id="301" r:id="rId46"/>
    <p:sldId id="306" r:id="rId47"/>
    <p:sldId id="307" r:id="rId48"/>
    <p:sldId id="305" r:id="rId49"/>
    <p:sldId id="304" r:id="rId50"/>
    <p:sldId id="309" r:id="rId51"/>
    <p:sldId id="310" r:id="rId52"/>
    <p:sldId id="322" r:id="rId53"/>
    <p:sldId id="311" r:id="rId54"/>
    <p:sldId id="312" r:id="rId55"/>
    <p:sldId id="313" r:id="rId56"/>
    <p:sldId id="314" r:id="rId57"/>
    <p:sldId id="315" r:id="rId58"/>
    <p:sldId id="31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A3"/>
    <a:srgbClr val="FF0066"/>
    <a:srgbClr val="FFFF00"/>
    <a:srgbClr val="33CC33"/>
    <a:srgbClr val="660066"/>
    <a:srgbClr val="6699FF"/>
    <a:srgbClr val="920000"/>
    <a:srgbClr val="98FC80"/>
    <a:srgbClr val="FEF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95" autoAdjust="0"/>
  </p:normalViewPr>
  <p:slideViewPr>
    <p:cSldViewPr snapToGrid="0">
      <p:cViewPr varScale="1">
        <p:scale>
          <a:sx n="108" d="100"/>
          <a:sy n="108" d="100"/>
        </p:scale>
        <p:origin x="1680" y="1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70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79FF3-747C-496B-9641-D971A751C2A9}" type="datetimeFigureOut">
              <a:rPr lang="en-GB" smtClean="0"/>
              <a:t>23/11/2023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E7DD8-89DA-432F-A8FA-C17DCA4FF010}" type="slidenum">
              <a:rPr lang="en-GB" smtClean="0"/>
              <a:t>‹#›</a:t>
            </a:fld>
            <a:endParaRPr lang="en-GB"/>
          </a:p>
        </p:txBody>
      </p:sp>
    </p:spTree>
    <p:extLst>
      <p:ext uri="{BB962C8B-B14F-4D97-AF65-F5344CB8AC3E}">
        <p14:creationId xmlns:p14="http://schemas.microsoft.com/office/powerpoint/2010/main" val="324877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4E7DD8-89DA-432F-A8FA-C17DCA4FF010}" type="slidenum">
              <a:rPr lang="en-GB" smtClean="0"/>
              <a:t>1</a:t>
            </a:fld>
            <a:endParaRPr lang="en-GB"/>
          </a:p>
        </p:txBody>
      </p:sp>
    </p:spTree>
    <p:extLst>
      <p:ext uri="{BB962C8B-B14F-4D97-AF65-F5344CB8AC3E}">
        <p14:creationId xmlns:p14="http://schemas.microsoft.com/office/powerpoint/2010/main" val="3781964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Go to Insert banner and 12</a:t>
            </a:r>
            <a:r>
              <a:rPr lang="en-GB" baseline="30000" dirty="0"/>
              <a:t>th</a:t>
            </a:r>
            <a:r>
              <a:rPr lang="en-GB" dirty="0"/>
              <a:t> icon across is Text Box, click on it, go to slide and one gets a downward pointing arrow: click on one part of slide and drag pointer and one gets a text box. Pull the sides or corners of the text box to get the size and shape one wants; hover near a corner and one gets a pointed black cross – press on mouse right hand button and one can drag the text box wherever it is required. Click on text box within slide and the Shape Format tab is highlighted, click on that tab and use the menu that appears to format the background, box outline, and text within the text box, and to enable this text box to appear behind or in front of other images. Click on the text box and use the handle that appears at the top to turn the box at an angle or even upside down! To remove a text box, click on the text box and then go the scissor symbol at top left of </a:t>
            </a:r>
            <a:r>
              <a:rPr lang="en-GB" dirty="0" err="1"/>
              <a:t>te</a:t>
            </a:r>
            <a:r>
              <a:rPr lang="en-GB" dirty="0"/>
              <a:t> Home banner next to the Paste icon. </a:t>
            </a:r>
          </a:p>
        </p:txBody>
      </p:sp>
      <p:sp>
        <p:nvSpPr>
          <p:cNvPr id="4" name="Slide Number Placeholder 3"/>
          <p:cNvSpPr>
            <a:spLocks noGrp="1"/>
          </p:cNvSpPr>
          <p:nvPr>
            <p:ph type="sldNum" sz="quarter" idx="5"/>
          </p:nvPr>
        </p:nvSpPr>
        <p:spPr/>
        <p:txBody>
          <a:bodyPr/>
          <a:lstStyle/>
          <a:p>
            <a:fld id="{1B4E7DD8-89DA-432F-A8FA-C17DCA4FF010}" type="slidenum">
              <a:rPr lang="en-GB" smtClean="0"/>
              <a:t>14</a:t>
            </a:fld>
            <a:endParaRPr lang="en-GB"/>
          </a:p>
        </p:txBody>
      </p:sp>
    </p:spTree>
    <p:extLst>
      <p:ext uri="{BB962C8B-B14F-4D97-AF65-F5344CB8AC3E}">
        <p14:creationId xmlns:p14="http://schemas.microsoft.com/office/powerpoint/2010/main" val="90564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Recommended font styles and sizes &amp; bolding. Quite large please especially if projecting to a room audience.  </a:t>
            </a:r>
          </a:p>
        </p:txBody>
      </p:sp>
      <p:sp>
        <p:nvSpPr>
          <p:cNvPr id="4" name="Slide Number Placeholder 3"/>
          <p:cNvSpPr>
            <a:spLocks noGrp="1"/>
          </p:cNvSpPr>
          <p:nvPr>
            <p:ph type="sldNum" sz="quarter" idx="5"/>
          </p:nvPr>
        </p:nvSpPr>
        <p:spPr/>
        <p:txBody>
          <a:bodyPr/>
          <a:lstStyle/>
          <a:p>
            <a:fld id="{1B4E7DD8-89DA-432F-A8FA-C17DCA4FF010}" type="slidenum">
              <a:rPr lang="en-GB" smtClean="0"/>
              <a:t>15</a:t>
            </a:fld>
            <a:endParaRPr lang="en-GB"/>
          </a:p>
        </p:txBody>
      </p:sp>
    </p:spTree>
    <p:extLst>
      <p:ext uri="{BB962C8B-B14F-4D97-AF65-F5344CB8AC3E}">
        <p14:creationId xmlns:p14="http://schemas.microsoft.com/office/powerpoint/2010/main" val="238189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 to simple font styles, not too flowery nor blocky</a:t>
            </a:r>
          </a:p>
        </p:txBody>
      </p:sp>
      <p:sp>
        <p:nvSpPr>
          <p:cNvPr id="4" name="Slide Number Placeholder 3"/>
          <p:cNvSpPr>
            <a:spLocks noGrp="1"/>
          </p:cNvSpPr>
          <p:nvPr>
            <p:ph type="sldNum" sz="quarter" idx="5"/>
          </p:nvPr>
        </p:nvSpPr>
        <p:spPr/>
        <p:txBody>
          <a:bodyPr/>
          <a:lstStyle/>
          <a:p>
            <a:fld id="{1B4E7DD8-89DA-432F-A8FA-C17DCA4FF010}" type="slidenum">
              <a:rPr lang="en-GB" smtClean="0"/>
              <a:t>16</a:t>
            </a:fld>
            <a:endParaRPr lang="en-GB"/>
          </a:p>
        </p:txBody>
      </p:sp>
    </p:spTree>
    <p:extLst>
      <p:ext uri="{BB962C8B-B14F-4D97-AF65-F5344CB8AC3E}">
        <p14:creationId xmlns:p14="http://schemas.microsoft.com/office/powerpoint/2010/main" val="26382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Avoid mixing more than 3 font styles or sizes on one slide and/or in one presentation </a:t>
            </a:r>
          </a:p>
        </p:txBody>
      </p:sp>
      <p:sp>
        <p:nvSpPr>
          <p:cNvPr id="4" name="Slide Number Placeholder 3"/>
          <p:cNvSpPr>
            <a:spLocks noGrp="1"/>
          </p:cNvSpPr>
          <p:nvPr>
            <p:ph type="sldNum" sz="quarter" idx="5"/>
          </p:nvPr>
        </p:nvSpPr>
        <p:spPr/>
        <p:txBody>
          <a:bodyPr/>
          <a:lstStyle/>
          <a:p>
            <a:fld id="{1B4E7DD8-89DA-432F-A8FA-C17DCA4FF010}" type="slidenum">
              <a:rPr lang="en-GB" smtClean="0"/>
              <a:t>17</a:t>
            </a:fld>
            <a:endParaRPr lang="en-GB"/>
          </a:p>
        </p:txBody>
      </p:sp>
    </p:spTree>
    <p:extLst>
      <p:ext uri="{BB962C8B-B14F-4D97-AF65-F5344CB8AC3E}">
        <p14:creationId xmlns:p14="http://schemas.microsoft.com/office/powerpoint/2010/main" val="301909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All pt 24. Which clear on this background? Alter background &amp; see which are then clear. Preferable to use warm (reds and browns) and not cold (blue and black) colours.</a:t>
            </a:r>
          </a:p>
        </p:txBody>
      </p:sp>
      <p:sp>
        <p:nvSpPr>
          <p:cNvPr id="4" name="Slide Number Placeholder 3"/>
          <p:cNvSpPr>
            <a:spLocks noGrp="1"/>
          </p:cNvSpPr>
          <p:nvPr>
            <p:ph type="sldNum" sz="quarter" idx="5"/>
          </p:nvPr>
        </p:nvSpPr>
        <p:spPr/>
        <p:txBody>
          <a:bodyPr/>
          <a:lstStyle/>
          <a:p>
            <a:fld id="{1B4E7DD8-89DA-432F-A8FA-C17DCA4FF010}" type="slidenum">
              <a:rPr lang="en-GB" smtClean="0"/>
              <a:t>18</a:t>
            </a:fld>
            <a:endParaRPr lang="en-GB"/>
          </a:p>
        </p:txBody>
      </p:sp>
    </p:spTree>
    <p:extLst>
      <p:ext uri="{BB962C8B-B14F-4D97-AF65-F5344CB8AC3E}">
        <p14:creationId xmlns:p14="http://schemas.microsoft.com/office/powerpoint/2010/main" val="24550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Said already. Sequence of recommendations coming up.</a:t>
            </a:r>
          </a:p>
        </p:txBody>
      </p:sp>
      <p:sp>
        <p:nvSpPr>
          <p:cNvPr id="4" name="Slide Number Placeholder 3"/>
          <p:cNvSpPr>
            <a:spLocks noGrp="1"/>
          </p:cNvSpPr>
          <p:nvPr>
            <p:ph type="sldNum" sz="quarter" idx="5"/>
          </p:nvPr>
        </p:nvSpPr>
        <p:spPr/>
        <p:txBody>
          <a:bodyPr/>
          <a:lstStyle/>
          <a:p>
            <a:fld id="{1B4E7DD8-89DA-432F-A8FA-C17DCA4FF010}" type="slidenum">
              <a:rPr lang="en-GB" smtClean="0"/>
              <a:t>19</a:t>
            </a:fld>
            <a:endParaRPr lang="en-GB"/>
          </a:p>
        </p:txBody>
      </p:sp>
    </p:spTree>
    <p:extLst>
      <p:ext uri="{BB962C8B-B14F-4D97-AF65-F5344CB8AC3E}">
        <p14:creationId xmlns:p14="http://schemas.microsoft.com/office/powerpoint/2010/main" val="666360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an opening presentation page. Fairly clear, some font sizes maybe too small, background colour too close to that of lower part of flag? </a:t>
            </a:r>
          </a:p>
        </p:txBody>
      </p:sp>
      <p:sp>
        <p:nvSpPr>
          <p:cNvPr id="4" name="Slide Number Placeholder 3"/>
          <p:cNvSpPr>
            <a:spLocks noGrp="1"/>
          </p:cNvSpPr>
          <p:nvPr>
            <p:ph type="sldNum" sz="quarter" idx="5"/>
          </p:nvPr>
        </p:nvSpPr>
        <p:spPr/>
        <p:txBody>
          <a:bodyPr/>
          <a:lstStyle/>
          <a:p>
            <a:fld id="{1B4E7DD8-89DA-432F-A8FA-C17DCA4FF010}" type="slidenum">
              <a:rPr lang="en-GB" smtClean="0"/>
              <a:t>24</a:t>
            </a:fld>
            <a:endParaRPr lang="en-GB"/>
          </a:p>
        </p:txBody>
      </p:sp>
    </p:spTree>
    <p:extLst>
      <p:ext uri="{BB962C8B-B14F-4D97-AF65-F5344CB8AC3E}">
        <p14:creationId xmlns:p14="http://schemas.microsoft.com/office/powerpoint/2010/main" val="1451264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Go to Insert ribbon/ then Pictures/This Device/Folder/click on folder with images stored/click on image – arrives too small for slide. </a:t>
            </a:r>
          </a:p>
        </p:txBody>
      </p:sp>
      <p:sp>
        <p:nvSpPr>
          <p:cNvPr id="4" name="Slide Number Placeholder 3"/>
          <p:cNvSpPr>
            <a:spLocks noGrp="1"/>
          </p:cNvSpPr>
          <p:nvPr>
            <p:ph type="sldNum" sz="quarter" idx="5"/>
          </p:nvPr>
        </p:nvSpPr>
        <p:spPr/>
        <p:txBody>
          <a:bodyPr/>
          <a:lstStyle/>
          <a:p>
            <a:fld id="{1B4E7DD8-89DA-432F-A8FA-C17DCA4FF010}" type="slidenum">
              <a:rPr lang="en-GB" smtClean="0"/>
              <a:t>25</a:t>
            </a:fld>
            <a:endParaRPr lang="en-GB"/>
          </a:p>
        </p:txBody>
      </p:sp>
    </p:spTree>
    <p:extLst>
      <p:ext uri="{BB962C8B-B14F-4D97-AF65-F5344CB8AC3E}">
        <p14:creationId xmlns:p14="http://schemas.microsoft.com/office/powerpoint/2010/main" val="371365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Insert/Pictures/This Device/Folder/click on folder with images stored/click on image – arrives too small for slide. Click on image/Picture format/Picture border/weight to get a border of required weight and colour. </a:t>
            </a:r>
            <a:r>
              <a:rPr lang="en-GB" b="1" dirty="0">
                <a:solidFill>
                  <a:srgbClr val="FF0000"/>
                </a:solidFill>
              </a:rPr>
              <a:t>ALL Images need an outline. </a:t>
            </a:r>
            <a:r>
              <a:rPr lang="en-GB" b="0" dirty="0">
                <a:solidFill>
                  <a:srgbClr val="FF0000"/>
                </a:solidFill>
              </a:rPr>
              <a:t>Go to </a:t>
            </a:r>
            <a:r>
              <a:rPr lang="en-GB" dirty="0"/>
              <a:t>Picture Format/picture effects/ shadow or glow. Adjust image to slide size – usually enlarge. Crop any white bands: click on image in slide – get Picture Tools and click on Picture Format just below it, and then on right hand side click on Crop button and then Crop – adjust handles that appear on image and when finished click away from image to effect cropping. Drag image to left of slide where wanted. </a:t>
            </a:r>
          </a:p>
        </p:txBody>
      </p:sp>
      <p:sp>
        <p:nvSpPr>
          <p:cNvPr id="4" name="Slide Number Placeholder 3"/>
          <p:cNvSpPr>
            <a:spLocks noGrp="1"/>
          </p:cNvSpPr>
          <p:nvPr>
            <p:ph type="sldNum" sz="quarter" idx="5"/>
          </p:nvPr>
        </p:nvSpPr>
        <p:spPr/>
        <p:txBody>
          <a:bodyPr/>
          <a:lstStyle/>
          <a:p>
            <a:fld id="{1B4E7DD8-89DA-432F-A8FA-C17DCA4FF010}" type="slidenum">
              <a:rPr lang="en-GB" smtClean="0"/>
              <a:t>26</a:t>
            </a:fld>
            <a:endParaRPr lang="en-GB"/>
          </a:p>
        </p:txBody>
      </p:sp>
    </p:spTree>
    <p:extLst>
      <p:ext uri="{BB962C8B-B14F-4D97-AF65-F5344CB8AC3E}">
        <p14:creationId xmlns:p14="http://schemas.microsoft.com/office/powerpoint/2010/main" val="238914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Can write text straight on to background but identify position on slide first.  Quickly run into positioning problems – hides behind image: try backspace just left of Sierra Leone – revert to original position! Much better insert a text box and work within that.   </a:t>
            </a:r>
          </a:p>
        </p:txBody>
      </p:sp>
      <p:sp>
        <p:nvSpPr>
          <p:cNvPr id="4" name="Slide Number Placeholder 3"/>
          <p:cNvSpPr>
            <a:spLocks noGrp="1"/>
          </p:cNvSpPr>
          <p:nvPr>
            <p:ph type="sldNum" sz="quarter" idx="5"/>
          </p:nvPr>
        </p:nvSpPr>
        <p:spPr/>
        <p:txBody>
          <a:bodyPr/>
          <a:lstStyle/>
          <a:p>
            <a:fld id="{1B4E7DD8-89DA-432F-A8FA-C17DCA4FF010}" type="slidenum">
              <a:rPr lang="en-GB" smtClean="0"/>
              <a:t>27</a:t>
            </a:fld>
            <a:endParaRPr lang="en-GB"/>
          </a:p>
        </p:txBody>
      </p:sp>
    </p:spTree>
    <p:extLst>
      <p:ext uri="{BB962C8B-B14F-4D97-AF65-F5344CB8AC3E}">
        <p14:creationId xmlns:p14="http://schemas.microsoft.com/office/powerpoint/2010/main" val="6229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the slide arrow to the right of the first 6 layouts showing to see the full range of pre-set layouts. </a:t>
            </a:r>
          </a:p>
        </p:txBody>
      </p:sp>
      <p:sp>
        <p:nvSpPr>
          <p:cNvPr id="4" name="Slide Number Placeholder 3"/>
          <p:cNvSpPr>
            <a:spLocks noGrp="1"/>
          </p:cNvSpPr>
          <p:nvPr>
            <p:ph type="sldNum" sz="quarter" idx="5"/>
          </p:nvPr>
        </p:nvSpPr>
        <p:spPr/>
        <p:txBody>
          <a:bodyPr/>
          <a:lstStyle/>
          <a:p>
            <a:fld id="{1B4E7DD8-89DA-432F-A8FA-C17DCA4FF010}" type="slidenum">
              <a:rPr lang="en-GB" smtClean="0"/>
              <a:t>6</a:t>
            </a:fld>
            <a:endParaRPr lang="en-GB"/>
          </a:p>
        </p:txBody>
      </p:sp>
    </p:spTree>
    <p:extLst>
      <p:ext uri="{BB962C8B-B14F-4D97-AF65-F5344CB8AC3E}">
        <p14:creationId xmlns:p14="http://schemas.microsoft.com/office/powerpoint/2010/main" val="257705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Click Insert banner and then Text box &amp; design as above.  No outline round text box, but can put one round blocks of info. Text box can have same background colour as the Background, or a contrasting colour if one wants the text box to stand out.    </a:t>
            </a:r>
          </a:p>
        </p:txBody>
      </p:sp>
      <p:sp>
        <p:nvSpPr>
          <p:cNvPr id="4" name="Slide Number Placeholder 3"/>
          <p:cNvSpPr>
            <a:spLocks noGrp="1"/>
          </p:cNvSpPr>
          <p:nvPr>
            <p:ph type="sldNum" sz="quarter" idx="5"/>
          </p:nvPr>
        </p:nvSpPr>
        <p:spPr/>
        <p:txBody>
          <a:bodyPr/>
          <a:lstStyle/>
          <a:p>
            <a:fld id="{1B4E7DD8-89DA-432F-A8FA-C17DCA4FF010}" type="slidenum">
              <a:rPr lang="en-GB" smtClean="0"/>
              <a:t>28</a:t>
            </a:fld>
            <a:endParaRPr lang="en-GB"/>
          </a:p>
        </p:txBody>
      </p:sp>
    </p:spTree>
    <p:extLst>
      <p:ext uri="{BB962C8B-B14F-4D97-AF65-F5344CB8AC3E}">
        <p14:creationId xmlns:p14="http://schemas.microsoft.com/office/powerpoint/2010/main" val="541994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Add second bit of info same font type &amp; size &amp; colour.   To insert arrow: Go to Insert ribbon and choose Shapes tab downward arrow, and then choose arrow from drop down menu, click on one part of slide and drag to another to create the arrow. Format the weight and colour of the arrow like any other image: click on it and use the Shape Format tab to access the required menu. Use the handles at the end of the arrow to shift its position around the slide. Big ‘blank space’ at bottom right. Action: increase font size or add more words/another image.   </a:t>
            </a:r>
          </a:p>
        </p:txBody>
      </p:sp>
      <p:sp>
        <p:nvSpPr>
          <p:cNvPr id="4" name="Slide Number Placeholder 3"/>
          <p:cNvSpPr>
            <a:spLocks noGrp="1"/>
          </p:cNvSpPr>
          <p:nvPr>
            <p:ph type="sldNum" sz="quarter" idx="5"/>
          </p:nvPr>
        </p:nvSpPr>
        <p:spPr/>
        <p:txBody>
          <a:bodyPr/>
          <a:lstStyle/>
          <a:p>
            <a:fld id="{1B4E7DD8-89DA-432F-A8FA-C17DCA4FF010}" type="slidenum">
              <a:rPr lang="en-GB" smtClean="0"/>
              <a:t>29</a:t>
            </a:fld>
            <a:endParaRPr lang="en-GB"/>
          </a:p>
        </p:txBody>
      </p:sp>
    </p:spTree>
    <p:extLst>
      <p:ext uri="{BB962C8B-B14F-4D97-AF65-F5344CB8AC3E}">
        <p14:creationId xmlns:p14="http://schemas.microsoft.com/office/powerpoint/2010/main" val="700999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Add second &amp; third bit of info in same font type &amp; size &amp; colour. Add two more arrows, one with straight line segment from Shapes menu. </a:t>
            </a:r>
          </a:p>
          <a:p>
            <a:r>
              <a:rPr lang="en-GB" dirty="0"/>
              <a:t>Unclear: conflicting arrows which dominate the image. </a:t>
            </a:r>
          </a:p>
        </p:txBody>
      </p:sp>
      <p:sp>
        <p:nvSpPr>
          <p:cNvPr id="4" name="Slide Number Placeholder 3"/>
          <p:cNvSpPr>
            <a:spLocks noGrp="1"/>
          </p:cNvSpPr>
          <p:nvPr>
            <p:ph type="sldNum" sz="quarter" idx="5"/>
          </p:nvPr>
        </p:nvSpPr>
        <p:spPr/>
        <p:txBody>
          <a:bodyPr/>
          <a:lstStyle/>
          <a:p>
            <a:fld id="{1B4E7DD8-89DA-432F-A8FA-C17DCA4FF010}" type="slidenum">
              <a:rPr lang="en-GB" smtClean="0"/>
              <a:t>30</a:t>
            </a:fld>
            <a:endParaRPr lang="en-GB"/>
          </a:p>
        </p:txBody>
      </p:sp>
    </p:spTree>
    <p:extLst>
      <p:ext uri="{BB962C8B-B14F-4D97-AF65-F5344CB8AC3E}">
        <p14:creationId xmlns:p14="http://schemas.microsoft.com/office/powerpoint/2010/main" val="3787387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Now have two crossing arrows in different colours: better than last slide but not very desirable: could some text be moved to enable arrows to not cross; blue arow less intrusive than red re detracting eye from the subject image. Additional information been added in different colour here but does that lead to the text being in too small a font size? </a:t>
            </a:r>
          </a:p>
        </p:txBody>
      </p:sp>
      <p:sp>
        <p:nvSpPr>
          <p:cNvPr id="4" name="Slide Number Placeholder 3"/>
          <p:cNvSpPr>
            <a:spLocks noGrp="1"/>
          </p:cNvSpPr>
          <p:nvPr>
            <p:ph type="sldNum" sz="quarter" idx="5"/>
          </p:nvPr>
        </p:nvSpPr>
        <p:spPr/>
        <p:txBody>
          <a:bodyPr/>
          <a:lstStyle/>
          <a:p>
            <a:fld id="{1B4E7DD8-89DA-432F-A8FA-C17DCA4FF010}" type="slidenum">
              <a:rPr lang="en-GB" smtClean="0"/>
              <a:t>31</a:t>
            </a:fld>
            <a:endParaRPr lang="en-GB"/>
          </a:p>
        </p:txBody>
      </p:sp>
    </p:spTree>
    <p:extLst>
      <p:ext uri="{BB962C8B-B14F-4D97-AF65-F5344CB8AC3E}">
        <p14:creationId xmlns:p14="http://schemas.microsoft.com/office/powerpoint/2010/main" val="2382224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  Another example of image insertion with issues.  Insert/ Pictures/ This Device/ Select required Image: Commando entire, unfolded from 3 folds. First add border, not good contrast with background, loads of space to right. </a:t>
            </a:r>
          </a:p>
        </p:txBody>
      </p:sp>
      <p:sp>
        <p:nvSpPr>
          <p:cNvPr id="4" name="Slide Number Placeholder 3"/>
          <p:cNvSpPr>
            <a:spLocks noGrp="1"/>
          </p:cNvSpPr>
          <p:nvPr>
            <p:ph type="sldNum" sz="quarter" idx="5"/>
          </p:nvPr>
        </p:nvSpPr>
        <p:spPr/>
        <p:txBody>
          <a:bodyPr/>
          <a:lstStyle/>
          <a:p>
            <a:fld id="{1B4E7DD8-89DA-432F-A8FA-C17DCA4FF010}" type="slidenum">
              <a:rPr lang="en-GB" smtClean="0"/>
              <a:t>32</a:t>
            </a:fld>
            <a:endParaRPr lang="en-GB"/>
          </a:p>
        </p:txBody>
      </p:sp>
    </p:spTree>
    <p:extLst>
      <p:ext uri="{BB962C8B-B14F-4D97-AF65-F5344CB8AC3E}">
        <p14:creationId xmlns:p14="http://schemas.microsoft.com/office/powerpoint/2010/main" val="3663953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   Add description first in text box at 32pt. Might do cropping of top edge of first image as white edge. Still lot of empty space! </a:t>
            </a:r>
          </a:p>
        </p:txBody>
      </p:sp>
      <p:sp>
        <p:nvSpPr>
          <p:cNvPr id="4" name="Slide Number Placeholder 3"/>
          <p:cNvSpPr>
            <a:spLocks noGrp="1"/>
          </p:cNvSpPr>
          <p:nvPr>
            <p:ph type="sldNum" sz="quarter" idx="5"/>
          </p:nvPr>
        </p:nvSpPr>
        <p:spPr/>
        <p:txBody>
          <a:bodyPr/>
          <a:lstStyle/>
          <a:p>
            <a:fld id="{1B4E7DD8-89DA-432F-A8FA-C17DCA4FF010}" type="slidenum">
              <a:rPr lang="en-GB" smtClean="0"/>
              <a:t>33</a:t>
            </a:fld>
            <a:endParaRPr lang="en-GB"/>
          </a:p>
        </p:txBody>
      </p:sp>
    </p:spTree>
    <p:extLst>
      <p:ext uri="{BB962C8B-B14F-4D97-AF65-F5344CB8AC3E}">
        <p14:creationId xmlns:p14="http://schemas.microsoft.com/office/powerpoint/2010/main" val="3388776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   Add map of civil war position Oct 1968 NB not at time of entire selected which is what is really needed. Insert image from folder as before. Click on image/Picture format/colour </a:t>
            </a:r>
            <a:r>
              <a:rPr lang="en-GB" dirty="0" err="1"/>
              <a:t>lhs</a:t>
            </a:r>
            <a:r>
              <a:rPr lang="en-GB" dirty="0"/>
              <a:t> and chose yellow as dullish slide. Toggle colours. </a:t>
            </a:r>
            <a:r>
              <a:rPr lang="en-GB" dirty="0" err="1"/>
              <a:t>RHS</a:t>
            </a:r>
            <a:r>
              <a:rPr lang="en-GB" dirty="0"/>
              <a:t> still blank area.  </a:t>
            </a:r>
          </a:p>
        </p:txBody>
      </p:sp>
      <p:sp>
        <p:nvSpPr>
          <p:cNvPr id="4" name="Slide Number Placeholder 3"/>
          <p:cNvSpPr>
            <a:spLocks noGrp="1"/>
          </p:cNvSpPr>
          <p:nvPr>
            <p:ph type="sldNum" sz="quarter" idx="5"/>
          </p:nvPr>
        </p:nvSpPr>
        <p:spPr/>
        <p:txBody>
          <a:bodyPr/>
          <a:lstStyle/>
          <a:p>
            <a:fld id="{1B4E7DD8-89DA-432F-A8FA-C17DCA4FF010}" type="slidenum">
              <a:rPr lang="en-GB" smtClean="0"/>
              <a:t>34</a:t>
            </a:fld>
            <a:endParaRPr lang="en-GB"/>
          </a:p>
        </p:txBody>
      </p:sp>
    </p:spTree>
    <p:extLst>
      <p:ext uri="{BB962C8B-B14F-4D97-AF65-F5344CB8AC3E}">
        <p14:creationId xmlns:p14="http://schemas.microsoft.com/office/powerpoint/2010/main" val="3738121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   Add further image </a:t>
            </a:r>
            <a:r>
              <a:rPr lang="en-GB" dirty="0" err="1"/>
              <a:t>headlaoding</a:t>
            </a:r>
            <a:r>
              <a:rPr lang="en-GB" dirty="0"/>
              <a:t> machine gun bullets. Keep black to complement </a:t>
            </a:r>
            <a:r>
              <a:rPr lang="en-GB" dirty="0" err="1"/>
              <a:t>LHS</a:t>
            </a:r>
            <a:r>
              <a:rPr lang="en-GB" dirty="0"/>
              <a:t>. Too crowded? Map better if larger and only image on the slide.  </a:t>
            </a:r>
          </a:p>
        </p:txBody>
      </p:sp>
      <p:sp>
        <p:nvSpPr>
          <p:cNvPr id="4" name="Slide Number Placeholder 3"/>
          <p:cNvSpPr>
            <a:spLocks noGrp="1"/>
          </p:cNvSpPr>
          <p:nvPr>
            <p:ph type="sldNum" sz="quarter" idx="5"/>
          </p:nvPr>
        </p:nvSpPr>
        <p:spPr/>
        <p:txBody>
          <a:bodyPr/>
          <a:lstStyle/>
          <a:p>
            <a:fld id="{1B4E7DD8-89DA-432F-A8FA-C17DCA4FF010}" type="slidenum">
              <a:rPr lang="en-GB" smtClean="0"/>
              <a:t>35</a:t>
            </a:fld>
            <a:endParaRPr lang="en-GB"/>
          </a:p>
        </p:txBody>
      </p:sp>
    </p:spTree>
    <p:extLst>
      <p:ext uri="{BB962C8B-B14F-4D97-AF65-F5344CB8AC3E}">
        <p14:creationId xmlns:p14="http://schemas.microsoft.com/office/powerpoint/2010/main" val="10368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   Better layout: enlarged ‘entire’ and map images, lessened text font size slightly, shifted </a:t>
            </a:r>
            <a:r>
              <a:rPr lang="en-GB" dirty="0" err="1"/>
              <a:t>headloading</a:t>
            </a:r>
            <a:r>
              <a:rPr lang="en-GB" dirty="0"/>
              <a:t> of ammunition to top right. </a:t>
            </a:r>
          </a:p>
        </p:txBody>
      </p:sp>
      <p:sp>
        <p:nvSpPr>
          <p:cNvPr id="4" name="Slide Number Placeholder 3"/>
          <p:cNvSpPr>
            <a:spLocks noGrp="1"/>
          </p:cNvSpPr>
          <p:nvPr>
            <p:ph type="sldNum" sz="quarter" idx="5"/>
          </p:nvPr>
        </p:nvSpPr>
        <p:spPr/>
        <p:txBody>
          <a:bodyPr/>
          <a:lstStyle/>
          <a:p>
            <a:fld id="{1B4E7DD8-89DA-432F-A8FA-C17DCA4FF010}" type="slidenum">
              <a:rPr lang="en-GB" smtClean="0"/>
              <a:t>36</a:t>
            </a:fld>
            <a:endParaRPr lang="en-GB"/>
          </a:p>
        </p:txBody>
      </p:sp>
    </p:spTree>
    <p:extLst>
      <p:ext uri="{BB962C8B-B14F-4D97-AF65-F5344CB8AC3E}">
        <p14:creationId xmlns:p14="http://schemas.microsoft.com/office/powerpoint/2010/main" val="2601300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Another example of issues with a long oblong cover - at least it is not vertical! Lets get to work on it: Add a border as before and enlarge. Click on image and use its top handle to show it angling sideways up, and drag the image around – no improvements. Get back to original position. </a:t>
            </a:r>
          </a:p>
        </p:txBody>
      </p:sp>
      <p:sp>
        <p:nvSpPr>
          <p:cNvPr id="4" name="Slide Number Placeholder 3"/>
          <p:cNvSpPr>
            <a:spLocks noGrp="1"/>
          </p:cNvSpPr>
          <p:nvPr>
            <p:ph type="sldNum" sz="quarter" idx="5"/>
          </p:nvPr>
        </p:nvSpPr>
        <p:spPr/>
        <p:txBody>
          <a:bodyPr/>
          <a:lstStyle/>
          <a:p>
            <a:fld id="{1B4E7DD8-89DA-432F-A8FA-C17DCA4FF010}" type="slidenum">
              <a:rPr lang="en-GB" smtClean="0"/>
              <a:t>37</a:t>
            </a:fld>
            <a:endParaRPr lang="en-GB"/>
          </a:p>
        </p:txBody>
      </p:sp>
    </p:spTree>
    <p:extLst>
      <p:ext uri="{BB962C8B-B14F-4D97-AF65-F5344CB8AC3E}">
        <p14:creationId xmlns:p14="http://schemas.microsoft.com/office/powerpoint/2010/main" val="338170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the downward facing arrow to the right of the next four frames showing, and on gets a menu box appearing allowing one to choose a colour combination, different fonts, effects and background styles – most of these we come to consider in later slides of this presentation. </a:t>
            </a:r>
          </a:p>
        </p:txBody>
      </p:sp>
      <p:sp>
        <p:nvSpPr>
          <p:cNvPr id="4" name="Slide Number Placeholder 3"/>
          <p:cNvSpPr>
            <a:spLocks noGrp="1"/>
          </p:cNvSpPr>
          <p:nvPr>
            <p:ph type="sldNum" sz="quarter" idx="5"/>
          </p:nvPr>
        </p:nvSpPr>
        <p:spPr/>
        <p:txBody>
          <a:bodyPr/>
          <a:lstStyle/>
          <a:p>
            <a:fld id="{1B4E7DD8-89DA-432F-A8FA-C17DCA4FF010}" type="slidenum">
              <a:rPr lang="en-GB" smtClean="0"/>
              <a:t>7</a:t>
            </a:fld>
            <a:endParaRPr lang="en-GB"/>
          </a:p>
        </p:txBody>
      </p:sp>
    </p:spTree>
    <p:extLst>
      <p:ext uri="{BB962C8B-B14F-4D97-AF65-F5344CB8AC3E}">
        <p14:creationId xmlns:p14="http://schemas.microsoft.com/office/powerpoint/2010/main" val="3485253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Increase image size a little. Add description, usual sizing and positioning of text. Ran out of space at 32pt: reduce image size or cut two last superfluous phrases which can be seen easily. </a:t>
            </a:r>
          </a:p>
        </p:txBody>
      </p:sp>
      <p:sp>
        <p:nvSpPr>
          <p:cNvPr id="4" name="Slide Number Placeholder 3"/>
          <p:cNvSpPr>
            <a:spLocks noGrp="1"/>
          </p:cNvSpPr>
          <p:nvPr>
            <p:ph type="sldNum" sz="quarter" idx="5"/>
          </p:nvPr>
        </p:nvSpPr>
        <p:spPr/>
        <p:txBody>
          <a:bodyPr/>
          <a:lstStyle/>
          <a:p>
            <a:fld id="{1B4E7DD8-89DA-432F-A8FA-C17DCA4FF010}" type="slidenum">
              <a:rPr lang="en-GB" smtClean="0"/>
              <a:t>38</a:t>
            </a:fld>
            <a:endParaRPr lang="en-GB"/>
          </a:p>
        </p:txBody>
      </p:sp>
    </p:spTree>
    <p:extLst>
      <p:ext uri="{BB962C8B-B14F-4D97-AF65-F5344CB8AC3E}">
        <p14:creationId xmlns:p14="http://schemas.microsoft.com/office/powerpoint/2010/main" val="3417015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Superfluous text cut, font increased to 36pt. Bold clear presentation results. </a:t>
            </a:r>
          </a:p>
        </p:txBody>
      </p:sp>
      <p:sp>
        <p:nvSpPr>
          <p:cNvPr id="4" name="Slide Number Placeholder 3"/>
          <p:cNvSpPr>
            <a:spLocks noGrp="1"/>
          </p:cNvSpPr>
          <p:nvPr>
            <p:ph type="sldNum" sz="quarter" idx="5"/>
          </p:nvPr>
        </p:nvSpPr>
        <p:spPr/>
        <p:txBody>
          <a:bodyPr/>
          <a:lstStyle/>
          <a:p>
            <a:fld id="{1B4E7DD8-89DA-432F-A8FA-C17DCA4FF010}" type="slidenum">
              <a:rPr lang="en-GB" smtClean="0"/>
              <a:t>39</a:t>
            </a:fld>
            <a:endParaRPr lang="en-GB"/>
          </a:p>
        </p:txBody>
      </p:sp>
    </p:spTree>
    <p:extLst>
      <p:ext uri="{BB962C8B-B14F-4D97-AF65-F5344CB8AC3E}">
        <p14:creationId xmlns:p14="http://schemas.microsoft.com/office/powerpoint/2010/main" val="2439868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Add description, usual sizing and positioning of text. Ran out of space at 32pt: reduce image size or cut two last superfluous phrases. </a:t>
            </a:r>
          </a:p>
        </p:txBody>
      </p:sp>
      <p:sp>
        <p:nvSpPr>
          <p:cNvPr id="4" name="Slide Number Placeholder 3"/>
          <p:cNvSpPr>
            <a:spLocks noGrp="1"/>
          </p:cNvSpPr>
          <p:nvPr>
            <p:ph type="sldNum" sz="quarter" idx="5"/>
          </p:nvPr>
        </p:nvSpPr>
        <p:spPr/>
        <p:txBody>
          <a:bodyPr/>
          <a:lstStyle/>
          <a:p>
            <a:fld id="{1B4E7DD8-89DA-432F-A8FA-C17DCA4FF010}" type="slidenum">
              <a:rPr lang="en-GB" smtClean="0"/>
              <a:t>40</a:t>
            </a:fld>
            <a:endParaRPr lang="en-GB"/>
          </a:p>
        </p:txBody>
      </p:sp>
    </p:spTree>
    <p:extLst>
      <p:ext uri="{BB962C8B-B14F-4D97-AF65-F5344CB8AC3E}">
        <p14:creationId xmlns:p14="http://schemas.microsoft.com/office/powerpoint/2010/main" val="1018431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Example of what can go wrong when copying from another </a:t>
            </a:r>
            <a:r>
              <a:rPr lang="en-GB" dirty="0" err="1"/>
              <a:t>Powerpoint</a:t>
            </a:r>
            <a:r>
              <a:rPr lang="en-GB" dirty="0"/>
              <a:t> presentation. Is a base map but supposed to have routes as arrows and places inside boxes. Arrows and names are a layer on top of base map layer: be careful how copied across as often will lose upper layer(s). Background colour copied across but cannot be changed w/o going back to original, changing there and copying again across. </a:t>
            </a:r>
          </a:p>
        </p:txBody>
      </p:sp>
      <p:sp>
        <p:nvSpPr>
          <p:cNvPr id="4" name="Slide Number Placeholder 3"/>
          <p:cNvSpPr>
            <a:spLocks noGrp="1"/>
          </p:cNvSpPr>
          <p:nvPr>
            <p:ph type="sldNum" sz="quarter" idx="5"/>
          </p:nvPr>
        </p:nvSpPr>
        <p:spPr/>
        <p:txBody>
          <a:bodyPr/>
          <a:lstStyle/>
          <a:p>
            <a:fld id="{1B4E7DD8-89DA-432F-A8FA-C17DCA4FF010}" type="slidenum">
              <a:rPr lang="en-GB" smtClean="0"/>
              <a:t>41</a:t>
            </a:fld>
            <a:endParaRPr lang="en-GB"/>
          </a:p>
        </p:txBody>
      </p:sp>
    </p:spTree>
    <p:extLst>
      <p:ext uri="{BB962C8B-B14F-4D97-AF65-F5344CB8AC3E}">
        <p14:creationId xmlns:p14="http://schemas.microsoft.com/office/powerpoint/2010/main" val="261553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Is a base  map with routes as arrows and places inside boxes. Arrows and names are a layer on top of base map layer: be careful how copied across as often will lose upper layer(s). Here the text boxes with place names, and the arrows, have been inserted on the base map shown in the last slide to get the slide back to what the original slide in another </a:t>
            </a:r>
            <a:r>
              <a:rPr lang="en-GB" dirty="0" err="1"/>
              <a:t>Powerpoint</a:t>
            </a:r>
            <a:r>
              <a:rPr lang="en-GB" dirty="0"/>
              <a:t> presentation showed. Still none too clear as a map owing to its scale: perhaps show long distance routes on one map and shorter distance routes on another map on a second slide?</a:t>
            </a:r>
          </a:p>
        </p:txBody>
      </p:sp>
      <p:sp>
        <p:nvSpPr>
          <p:cNvPr id="4" name="Slide Number Placeholder 3"/>
          <p:cNvSpPr>
            <a:spLocks noGrp="1"/>
          </p:cNvSpPr>
          <p:nvPr>
            <p:ph type="sldNum" sz="quarter" idx="5"/>
          </p:nvPr>
        </p:nvSpPr>
        <p:spPr/>
        <p:txBody>
          <a:bodyPr/>
          <a:lstStyle/>
          <a:p>
            <a:fld id="{1B4E7DD8-89DA-432F-A8FA-C17DCA4FF010}" type="slidenum">
              <a:rPr lang="en-GB" smtClean="0"/>
              <a:t>42</a:t>
            </a:fld>
            <a:endParaRPr lang="en-GB"/>
          </a:p>
        </p:txBody>
      </p:sp>
    </p:spTree>
    <p:extLst>
      <p:ext uri="{BB962C8B-B14F-4D97-AF65-F5344CB8AC3E}">
        <p14:creationId xmlns:p14="http://schemas.microsoft.com/office/powerpoint/2010/main" val="2118487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Another one to avoid!</a:t>
            </a:r>
          </a:p>
        </p:txBody>
      </p:sp>
      <p:sp>
        <p:nvSpPr>
          <p:cNvPr id="4" name="Slide Number Placeholder 3"/>
          <p:cNvSpPr>
            <a:spLocks noGrp="1"/>
          </p:cNvSpPr>
          <p:nvPr>
            <p:ph type="sldNum" sz="quarter" idx="5"/>
          </p:nvPr>
        </p:nvSpPr>
        <p:spPr/>
        <p:txBody>
          <a:bodyPr/>
          <a:lstStyle/>
          <a:p>
            <a:fld id="{1B4E7DD8-89DA-432F-A8FA-C17DCA4FF010}" type="slidenum">
              <a:rPr lang="en-GB" smtClean="0"/>
              <a:t>43</a:t>
            </a:fld>
            <a:endParaRPr lang="en-GB"/>
          </a:p>
        </p:txBody>
      </p:sp>
    </p:spTree>
    <p:extLst>
      <p:ext uri="{BB962C8B-B14F-4D97-AF65-F5344CB8AC3E}">
        <p14:creationId xmlns:p14="http://schemas.microsoft.com/office/powerpoint/2010/main" val="671986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Manipulating the image. Same procedure as before: Insert / Pictures/ This Device/ go to Folder holding scans and select image required. Scan shown here is of actual size. Can you even see the flaw? It is visible to the human eye</a:t>
            </a:r>
          </a:p>
        </p:txBody>
      </p:sp>
      <p:sp>
        <p:nvSpPr>
          <p:cNvPr id="4" name="Slide Number Placeholder 3"/>
          <p:cNvSpPr>
            <a:spLocks noGrp="1"/>
          </p:cNvSpPr>
          <p:nvPr>
            <p:ph type="sldNum" sz="quarter" idx="5"/>
          </p:nvPr>
        </p:nvSpPr>
        <p:spPr/>
        <p:txBody>
          <a:bodyPr/>
          <a:lstStyle/>
          <a:p>
            <a:fld id="{1B4E7DD8-89DA-432F-A8FA-C17DCA4FF010}" type="slidenum">
              <a:rPr lang="en-GB" smtClean="0"/>
              <a:t>44</a:t>
            </a:fld>
            <a:endParaRPr lang="en-GB"/>
          </a:p>
        </p:txBody>
      </p:sp>
    </p:spTree>
    <p:extLst>
      <p:ext uri="{BB962C8B-B14F-4D97-AF65-F5344CB8AC3E}">
        <p14:creationId xmlns:p14="http://schemas.microsoft.com/office/powerpoint/2010/main" val="3922360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Click on the stamp image and then right click on the image, copy it and paste it also on the slide. Now </a:t>
            </a:r>
            <a:r>
              <a:rPr lang="en-GB" dirty="0" err="1"/>
              <a:t>draq</a:t>
            </a:r>
            <a:r>
              <a:rPr lang="en-GB" dirty="0"/>
              <a:t> a corner of the pasted image until the image is much larger. On that enlarged image, click on the Picture Format tab and then use the Crop button and Crop option: move the handles now on the image to select just the small part of the enlarged image that shows the variety. Will appear as above to left of the slide. Enlarge this selected part of the stamp image still further by dragging a corner, and also reduce the size of the original stamp image to occupy less than half the slide space.     </a:t>
            </a:r>
          </a:p>
        </p:txBody>
      </p:sp>
      <p:sp>
        <p:nvSpPr>
          <p:cNvPr id="4" name="Slide Number Placeholder 3"/>
          <p:cNvSpPr>
            <a:spLocks noGrp="1"/>
          </p:cNvSpPr>
          <p:nvPr>
            <p:ph type="sldNum" sz="quarter" idx="5"/>
          </p:nvPr>
        </p:nvSpPr>
        <p:spPr/>
        <p:txBody>
          <a:bodyPr/>
          <a:lstStyle/>
          <a:p>
            <a:fld id="{1B4E7DD8-89DA-432F-A8FA-C17DCA4FF010}" type="slidenum">
              <a:rPr lang="en-GB" smtClean="0"/>
              <a:t>45</a:t>
            </a:fld>
            <a:endParaRPr lang="en-GB"/>
          </a:p>
        </p:txBody>
      </p:sp>
    </p:spTree>
    <p:extLst>
      <p:ext uri="{BB962C8B-B14F-4D97-AF65-F5344CB8AC3E}">
        <p14:creationId xmlns:p14="http://schemas.microsoft.com/office/powerpoint/2010/main" val="4073998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Now position and enlarge variety image on right hand side of slide and position original image of stamp pair on left hand side. Add borders to both images. Insert red rings around variety on each image: Go to Insert banner, then Shapes tab, then select circle from Basic Shapes offered. Treat the circles as images to choose their weight and colour.   </a:t>
            </a:r>
          </a:p>
        </p:txBody>
      </p:sp>
      <p:sp>
        <p:nvSpPr>
          <p:cNvPr id="4" name="Slide Number Placeholder 3"/>
          <p:cNvSpPr>
            <a:spLocks noGrp="1"/>
          </p:cNvSpPr>
          <p:nvPr>
            <p:ph type="sldNum" sz="quarter" idx="5"/>
          </p:nvPr>
        </p:nvSpPr>
        <p:spPr/>
        <p:txBody>
          <a:bodyPr/>
          <a:lstStyle/>
          <a:p>
            <a:fld id="{1B4E7DD8-89DA-432F-A8FA-C17DCA4FF010}" type="slidenum">
              <a:rPr lang="en-GB" smtClean="0"/>
              <a:t>46</a:t>
            </a:fld>
            <a:endParaRPr lang="en-GB"/>
          </a:p>
        </p:txBody>
      </p:sp>
    </p:spTree>
    <p:extLst>
      <p:ext uri="{BB962C8B-B14F-4D97-AF65-F5344CB8AC3E}">
        <p14:creationId xmlns:p14="http://schemas.microsoft.com/office/powerpoint/2010/main" val="3844564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Enlarge both images as much as possible and enlarge red rings and pull them around by their corners and sides. To access the layer with the red rings one may need to click on the image, then on Picture Format, and then Bring forward or Send backward as appropriate, or even drag the image off to the side and use the Bring Forward or Send Backwards applied to the Background image (and click around the circle to find the box it is configured within. Still hardly a good </a:t>
            </a:r>
            <a:r>
              <a:rPr lang="en-GB" dirty="0" err="1"/>
              <a:t>powerpoint</a:t>
            </a:r>
            <a:r>
              <a:rPr lang="en-GB" dirty="0"/>
              <a:t> presentation! </a:t>
            </a:r>
          </a:p>
        </p:txBody>
      </p:sp>
      <p:sp>
        <p:nvSpPr>
          <p:cNvPr id="4" name="Slide Number Placeholder 3"/>
          <p:cNvSpPr>
            <a:spLocks noGrp="1"/>
          </p:cNvSpPr>
          <p:nvPr>
            <p:ph type="sldNum" sz="quarter" idx="5"/>
          </p:nvPr>
        </p:nvSpPr>
        <p:spPr/>
        <p:txBody>
          <a:bodyPr/>
          <a:lstStyle/>
          <a:p>
            <a:fld id="{1B4E7DD8-89DA-432F-A8FA-C17DCA4FF010}" type="slidenum">
              <a:rPr lang="en-GB" smtClean="0"/>
              <a:t>47</a:t>
            </a:fld>
            <a:endParaRPr lang="en-GB"/>
          </a:p>
        </p:txBody>
      </p:sp>
    </p:spTree>
    <p:extLst>
      <p:ext uri="{BB962C8B-B14F-4D97-AF65-F5344CB8AC3E}">
        <p14:creationId xmlns:p14="http://schemas.microsoft.com/office/powerpoint/2010/main" val="149327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Next across on the ‘Design’ button, one can click on the slide size button and its downward pointing arrow: click on it &amp; one can choose the Standard 4:3 slide size, the Widescreen 16:9 slide size, or custom one’s own slide size. Try choosing the widescreen option and see how the slides alter! Revert to Standard size. NB Widescreen slide size allows more space for images but may not accord to the screen size of viewer’s PC/laptop especially if those are not very new. </a:t>
            </a:r>
          </a:p>
          <a:p>
            <a:r>
              <a:rPr lang="en-GB" dirty="0"/>
              <a:t>On far right hand side of ribbon there is a Background button which can be used to format the background colour, pattern, transparency, gradient, texture. </a:t>
            </a:r>
          </a:p>
          <a:p>
            <a:r>
              <a:rPr lang="en-GB" dirty="0"/>
              <a:t>To number each slide, go to Insert banner, then click on Slide Number button (16</a:t>
            </a:r>
            <a:r>
              <a:rPr lang="en-GB" baseline="30000" dirty="0"/>
              <a:t>th</a:t>
            </a:r>
            <a:r>
              <a:rPr lang="en-GB" dirty="0"/>
              <a:t> across).    </a:t>
            </a:r>
          </a:p>
        </p:txBody>
      </p:sp>
      <p:sp>
        <p:nvSpPr>
          <p:cNvPr id="4" name="Slide Number Placeholder 3"/>
          <p:cNvSpPr>
            <a:spLocks noGrp="1"/>
          </p:cNvSpPr>
          <p:nvPr>
            <p:ph type="sldNum" sz="quarter" idx="5"/>
          </p:nvPr>
        </p:nvSpPr>
        <p:spPr/>
        <p:txBody>
          <a:bodyPr/>
          <a:lstStyle/>
          <a:p>
            <a:fld id="{1B4E7DD8-89DA-432F-A8FA-C17DCA4FF010}" type="slidenum">
              <a:rPr lang="en-GB" smtClean="0"/>
              <a:t>8</a:t>
            </a:fld>
            <a:endParaRPr lang="en-GB"/>
          </a:p>
        </p:txBody>
      </p:sp>
    </p:spTree>
    <p:extLst>
      <p:ext uri="{BB962C8B-B14F-4D97-AF65-F5344CB8AC3E}">
        <p14:creationId xmlns:p14="http://schemas.microsoft.com/office/powerpoint/2010/main" val="2466593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Now for a variety that is often hard to see: the Nigeria 2d ochre re-entry. Have inserted title in text box already. Copied across image – at stamp size as before. Copied stamp size image and blown up on </a:t>
            </a:r>
            <a:r>
              <a:rPr lang="en-GB" dirty="0" err="1"/>
              <a:t>RHS</a:t>
            </a:r>
            <a:r>
              <a:rPr lang="en-GB" dirty="0"/>
              <a:t>. Now go to work on this. Remove ‘stamp size image’ text box. Crop enlarged image until just have area of re-entry. Give cropped and blown up image a border, and blow up to max possible size – see next slide. </a:t>
            </a:r>
          </a:p>
        </p:txBody>
      </p:sp>
      <p:sp>
        <p:nvSpPr>
          <p:cNvPr id="4" name="Slide Number Placeholder 3"/>
          <p:cNvSpPr>
            <a:spLocks noGrp="1"/>
          </p:cNvSpPr>
          <p:nvPr>
            <p:ph type="sldNum" sz="quarter" idx="5"/>
          </p:nvPr>
        </p:nvSpPr>
        <p:spPr/>
        <p:txBody>
          <a:bodyPr/>
          <a:lstStyle/>
          <a:p>
            <a:fld id="{1B4E7DD8-89DA-432F-A8FA-C17DCA4FF010}" type="slidenum">
              <a:rPr lang="en-GB" smtClean="0"/>
              <a:t>48</a:t>
            </a:fld>
            <a:endParaRPr lang="en-GB"/>
          </a:p>
        </p:txBody>
      </p:sp>
    </p:spTree>
    <p:extLst>
      <p:ext uri="{BB962C8B-B14F-4D97-AF65-F5344CB8AC3E}">
        <p14:creationId xmlns:p14="http://schemas.microsoft.com/office/powerpoint/2010/main" val="2493366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Re-entry and stamp enlarged to maximum possible. Added red arrows: Insert / Shapes/ Choose appropriate Block Arrow from the drop down menu, paste on image. Format arrows in same way as any other image and use handles at either end to orientate the arrow. Click on one arrow, click Copy, and Paste on image as many times as arrows are required. Drag arrows to required positions. </a:t>
            </a:r>
          </a:p>
        </p:txBody>
      </p:sp>
      <p:sp>
        <p:nvSpPr>
          <p:cNvPr id="4" name="Slide Number Placeholder 3"/>
          <p:cNvSpPr>
            <a:spLocks noGrp="1"/>
          </p:cNvSpPr>
          <p:nvPr>
            <p:ph type="sldNum" sz="quarter" idx="5"/>
          </p:nvPr>
        </p:nvSpPr>
        <p:spPr/>
        <p:txBody>
          <a:bodyPr/>
          <a:lstStyle/>
          <a:p>
            <a:fld id="{1B4E7DD8-89DA-432F-A8FA-C17DCA4FF010}" type="slidenum">
              <a:rPr lang="en-GB" smtClean="0"/>
              <a:t>49</a:t>
            </a:fld>
            <a:endParaRPr lang="en-GB"/>
          </a:p>
        </p:txBody>
      </p:sp>
    </p:spTree>
    <p:extLst>
      <p:ext uri="{BB962C8B-B14F-4D97-AF65-F5344CB8AC3E}">
        <p14:creationId xmlns:p14="http://schemas.microsoft.com/office/powerpoint/2010/main" val="2009534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Final example of image presentation: Image of a variety already inserted, &amp; border added. Also text box and content on </a:t>
            </a:r>
            <a:r>
              <a:rPr lang="en-GB" dirty="0" err="1"/>
              <a:t>RHS</a:t>
            </a:r>
            <a:r>
              <a:rPr lang="en-GB" dirty="0"/>
              <a:t> + background changed. Now want to show variety blown up in centre inside a ‘call-out’ balloon shape with arrow pointing to variety. Procedure: duplicate image, crop to image area, blow up, already has a border, insert from under shapes a call-out balloon (towards bottom), draw on slide, click on call out balloon on slide and format its border and change its background colour, then send it backward, adjust shape and point to variety, add arrow. Completed version in next slide. </a:t>
            </a:r>
          </a:p>
        </p:txBody>
      </p:sp>
      <p:sp>
        <p:nvSpPr>
          <p:cNvPr id="4" name="Slide Number Placeholder 3"/>
          <p:cNvSpPr>
            <a:spLocks noGrp="1"/>
          </p:cNvSpPr>
          <p:nvPr>
            <p:ph type="sldNum" sz="quarter" idx="5"/>
          </p:nvPr>
        </p:nvSpPr>
        <p:spPr/>
        <p:txBody>
          <a:bodyPr/>
          <a:lstStyle/>
          <a:p>
            <a:fld id="{1B4E7DD8-89DA-432F-A8FA-C17DCA4FF010}" type="slidenum">
              <a:rPr lang="en-GB" smtClean="0"/>
              <a:t>50</a:t>
            </a:fld>
            <a:endParaRPr lang="en-GB"/>
          </a:p>
        </p:txBody>
      </p:sp>
    </p:spTree>
    <p:extLst>
      <p:ext uri="{BB962C8B-B14F-4D97-AF65-F5344CB8AC3E}">
        <p14:creationId xmlns:p14="http://schemas.microsoft.com/office/powerpoint/2010/main" val="2508520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Insert a ‘call-out’ balloon shape: go to Insert/ Shapes/ scroll down to Call Outs and choose one with circular shape, paste on slide and manipulate handles to get required size and shape and positioning of the call-out, and choose its background colour. Then duplicate the variety image, enlarge it, crop to variety area, already has a border, Insert the enlarged cropped image of the variety within the call-out balloon (it may be necessary to click on the call out image and send it backward (click on call out shape, then Slide Format, then Send Backward on right hand side of banner). Adjust shape and point to variety, add arrow as before. Completed version in next slide. </a:t>
            </a:r>
          </a:p>
        </p:txBody>
      </p:sp>
      <p:sp>
        <p:nvSpPr>
          <p:cNvPr id="4" name="Slide Number Placeholder 3"/>
          <p:cNvSpPr>
            <a:spLocks noGrp="1"/>
          </p:cNvSpPr>
          <p:nvPr>
            <p:ph type="sldNum" sz="quarter" idx="5"/>
          </p:nvPr>
        </p:nvSpPr>
        <p:spPr/>
        <p:txBody>
          <a:bodyPr/>
          <a:lstStyle/>
          <a:p>
            <a:fld id="{1B4E7DD8-89DA-432F-A8FA-C17DCA4FF010}" type="slidenum">
              <a:rPr lang="en-GB" smtClean="0"/>
              <a:t>51</a:t>
            </a:fld>
            <a:endParaRPr lang="en-GB"/>
          </a:p>
        </p:txBody>
      </p:sp>
    </p:spTree>
    <p:extLst>
      <p:ext uri="{BB962C8B-B14F-4D97-AF65-F5344CB8AC3E}">
        <p14:creationId xmlns:p14="http://schemas.microsoft.com/office/powerpoint/2010/main" val="4046153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Blow up is at limit given quality of scan, getting blurred. Outline of call out given a complimentary colour. </a:t>
            </a:r>
          </a:p>
        </p:txBody>
      </p:sp>
      <p:sp>
        <p:nvSpPr>
          <p:cNvPr id="4" name="Slide Number Placeholder 3"/>
          <p:cNvSpPr>
            <a:spLocks noGrp="1"/>
          </p:cNvSpPr>
          <p:nvPr>
            <p:ph type="sldNum" sz="quarter" idx="5"/>
          </p:nvPr>
        </p:nvSpPr>
        <p:spPr/>
        <p:txBody>
          <a:bodyPr/>
          <a:lstStyle/>
          <a:p>
            <a:fld id="{1B4E7DD8-89DA-432F-A8FA-C17DCA4FF010}" type="slidenum">
              <a:rPr lang="en-GB" smtClean="0"/>
              <a:t>52</a:t>
            </a:fld>
            <a:endParaRPr lang="en-GB"/>
          </a:p>
        </p:txBody>
      </p:sp>
    </p:spTree>
    <p:extLst>
      <p:ext uri="{BB962C8B-B14F-4D97-AF65-F5344CB8AC3E}">
        <p14:creationId xmlns:p14="http://schemas.microsoft.com/office/powerpoint/2010/main" val="1546098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Transitions: back to top banner. Click on Transitions and sliding bar on middle </a:t>
            </a:r>
            <a:r>
              <a:rPr lang="en-GB" dirty="0" err="1"/>
              <a:t>RHS</a:t>
            </a:r>
            <a:r>
              <a:rPr lang="en-GB" dirty="0"/>
              <a:t> bottom button show full choice. </a:t>
            </a:r>
          </a:p>
        </p:txBody>
      </p:sp>
      <p:sp>
        <p:nvSpPr>
          <p:cNvPr id="4" name="Slide Number Placeholder 3"/>
          <p:cNvSpPr>
            <a:spLocks noGrp="1"/>
          </p:cNvSpPr>
          <p:nvPr>
            <p:ph type="sldNum" sz="quarter" idx="5"/>
          </p:nvPr>
        </p:nvSpPr>
        <p:spPr/>
        <p:txBody>
          <a:bodyPr/>
          <a:lstStyle/>
          <a:p>
            <a:fld id="{1B4E7DD8-89DA-432F-A8FA-C17DCA4FF010}" type="slidenum">
              <a:rPr lang="en-GB" smtClean="0"/>
              <a:t>53</a:t>
            </a:fld>
            <a:endParaRPr lang="en-GB"/>
          </a:p>
        </p:txBody>
      </p:sp>
    </p:spTree>
    <p:extLst>
      <p:ext uri="{BB962C8B-B14F-4D97-AF65-F5344CB8AC3E}">
        <p14:creationId xmlns:p14="http://schemas.microsoft.com/office/powerpoint/2010/main" val="1920884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usually not suitable for philatelic presentations. Skip Slide Show banner for now &amp; return to in a few minutes.</a:t>
            </a:r>
          </a:p>
        </p:txBody>
      </p:sp>
      <p:sp>
        <p:nvSpPr>
          <p:cNvPr id="4" name="Slide Number Placeholder 3"/>
          <p:cNvSpPr>
            <a:spLocks noGrp="1"/>
          </p:cNvSpPr>
          <p:nvPr>
            <p:ph type="sldNum" sz="quarter" idx="5"/>
          </p:nvPr>
        </p:nvSpPr>
        <p:spPr/>
        <p:txBody>
          <a:bodyPr/>
          <a:lstStyle/>
          <a:p>
            <a:fld id="{1B4E7DD8-89DA-432F-A8FA-C17DCA4FF010}" type="slidenum">
              <a:rPr lang="en-GB" smtClean="0"/>
              <a:t>54</a:t>
            </a:fld>
            <a:endParaRPr lang="en-GB"/>
          </a:p>
        </p:txBody>
      </p:sp>
    </p:spTree>
    <p:extLst>
      <p:ext uri="{BB962C8B-B14F-4D97-AF65-F5344CB8AC3E}">
        <p14:creationId xmlns:p14="http://schemas.microsoft.com/office/powerpoint/2010/main" val="1683703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Recording: sophisticated banner. For the </a:t>
            </a:r>
            <a:r>
              <a:rPr lang="en-GB" dirty="0" err="1"/>
              <a:t>teckie</a:t>
            </a:r>
            <a:r>
              <a:rPr lang="en-GB" dirty="0"/>
              <a:t> philatelist!</a:t>
            </a:r>
          </a:p>
        </p:txBody>
      </p:sp>
      <p:sp>
        <p:nvSpPr>
          <p:cNvPr id="4" name="Slide Number Placeholder 3"/>
          <p:cNvSpPr>
            <a:spLocks noGrp="1"/>
          </p:cNvSpPr>
          <p:nvPr>
            <p:ph type="sldNum" sz="quarter" idx="5"/>
          </p:nvPr>
        </p:nvSpPr>
        <p:spPr/>
        <p:txBody>
          <a:bodyPr/>
          <a:lstStyle/>
          <a:p>
            <a:fld id="{1B4E7DD8-89DA-432F-A8FA-C17DCA4FF010}" type="slidenum">
              <a:rPr lang="en-GB" smtClean="0"/>
              <a:t>55</a:t>
            </a:fld>
            <a:endParaRPr lang="en-GB"/>
          </a:p>
        </p:txBody>
      </p:sp>
    </p:spTree>
    <p:extLst>
      <p:ext uri="{BB962C8B-B14F-4D97-AF65-F5344CB8AC3E}">
        <p14:creationId xmlns:p14="http://schemas.microsoft.com/office/powerpoint/2010/main" val="3501154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Duplicating slides; re-ordering slides; adding speaking Notes (enabled in this </a:t>
            </a:r>
            <a:r>
              <a:rPr lang="en-GB" dirty="0" err="1"/>
              <a:t>powerpoint</a:t>
            </a:r>
            <a:r>
              <a:rPr lang="en-GB" dirty="0"/>
              <a:t> file; operating in Slide Show mode.  </a:t>
            </a:r>
          </a:p>
        </p:txBody>
      </p:sp>
      <p:sp>
        <p:nvSpPr>
          <p:cNvPr id="4" name="Slide Number Placeholder 3"/>
          <p:cNvSpPr>
            <a:spLocks noGrp="1"/>
          </p:cNvSpPr>
          <p:nvPr>
            <p:ph type="sldNum" sz="quarter" idx="5"/>
          </p:nvPr>
        </p:nvSpPr>
        <p:spPr/>
        <p:txBody>
          <a:bodyPr/>
          <a:lstStyle/>
          <a:p>
            <a:fld id="{1B4E7DD8-89DA-432F-A8FA-C17DCA4FF010}" type="slidenum">
              <a:rPr lang="en-GB" smtClean="0"/>
              <a:t>56</a:t>
            </a:fld>
            <a:endParaRPr lang="en-GB"/>
          </a:p>
        </p:txBody>
      </p:sp>
    </p:spTree>
    <p:extLst>
      <p:ext uri="{BB962C8B-B14F-4D97-AF65-F5344CB8AC3E}">
        <p14:creationId xmlns:p14="http://schemas.microsoft.com/office/powerpoint/2010/main" val="265990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Click Design banner &amp; then Format background/click on background concerned in your slide: get overflowing bucket, bishops mitre for effects, and cross on black background for text choices. After trying various options, click on cross at top right of the Format Background menu to remove it. </a:t>
            </a:r>
          </a:p>
        </p:txBody>
      </p:sp>
      <p:sp>
        <p:nvSpPr>
          <p:cNvPr id="4" name="Slide Number Placeholder 3"/>
          <p:cNvSpPr>
            <a:spLocks noGrp="1"/>
          </p:cNvSpPr>
          <p:nvPr>
            <p:ph type="sldNum" sz="quarter" idx="5"/>
          </p:nvPr>
        </p:nvSpPr>
        <p:spPr/>
        <p:txBody>
          <a:bodyPr/>
          <a:lstStyle/>
          <a:p>
            <a:fld id="{1B4E7DD8-89DA-432F-A8FA-C17DCA4FF010}" type="slidenum">
              <a:rPr lang="en-GB" smtClean="0"/>
              <a:t>9</a:t>
            </a:fld>
            <a:endParaRPr lang="en-GB"/>
          </a:p>
        </p:txBody>
      </p:sp>
    </p:spTree>
    <p:extLst>
      <p:ext uri="{BB962C8B-B14F-4D97-AF65-F5344CB8AC3E}">
        <p14:creationId xmlns:p14="http://schemas.microsoft.com/office/powerpoint/2010/main" val="423904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Go to Home banner and click on background in slide showing: Click on Shape Fill and its downward pointing arrow, then hover over colours showing, and then go to More Fill Colours and hover over Standard or Custom colour palettes that appear in a drop down menu box. Likewise investigate options for Shape Outline and Shape Effects by clicking on their downward adjacent arrows. </a:t>
            </a:r>
          </a:p>
        </p:txBody>
      </p:sp>
      <p:sp>
        <p:nvSpPr>
          <p:cNvPr id="4" name="Slide Number Placeholder 3"/>
          <p:cNvSpPr>
            <a:spLocks noGrp="1"/>
          </p:cNvSpPr>
          <p:nvPr>
            <p:ph type="sldNum" sz="quarter" idx="5"/>
          </p:nvPr>
        </p:nvSpPr>
        <p:spPr/>
        <p:txBody>
          <a:bodyPr/>
          <a:lstStyle/>
          <a:p>
            <a:fld id="{1B4E7DD8-89DA-432F-A8FA-C17DCA4FF010}" type="slidenum">
              <a:rPr lang="en-GB" smtClean="0"/>
              <a:t>10</a:t>
            </a:fld>
            <a:endParaRPr lang="en-GB"/>
          </a:p>
        </p:txBody>
      </p:sp>
    </p:spTree>
    <p:extLst>
      <p:ext uri="{BB962C8B-B14F-4D97-AF65-F5344CB8AC3E}">
        <p14:creationId xmlns:p14="http://schemas.microsoft.com/office/powerpoint/2010/main" val="201793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To split screen: either insert text box on top or Home/Paragraph/bottom 5</a:t>
            </a:r>
            <a:r>
              <a:rPr lang="en-GB" baseline="30000" dirty="0"/>
              <a:t>th</a:t>
            </a:r>
            <a:r>
              <a:rPr lang="en-GB" dirty="0"/>
              <a:t> button across. Use dark text on a light background, or a light text on a dark background</a:t>
            </a:r>
          </a:p>
        </p:txBody>
      </p:sp>
      <p:sp>
        <p:nvSpPr>
          <p:cNvPr id="4" name="Slide Number Placeholder 3"/>
          <p:cNvSpPr>
            <a:spLocks noGrp="1"/>
          </p:cNvSpPr>
          <p:nvPr>
            <p:ph type="sldNum" sz="quarter" idx="5"/>
          </p:nvPr>
        </p:nvSpPr>
        <p:spPr/>
        <p:txBody>
          <a:bodyPr/>
          <a:lstStyle/>
          <a:p>
            <a:fld id="{1B4E7DD8-89DA-432F-A8FA-C17DCA4FF010}" type="slidenum">
              <a:rPr lang="en-GB" smtClean="0"/>
              <a:t>11</a:t>
            </a:fld>
            <a:endParaRPr lang="en-GB"/>
          </a:p>
        </p:txBody>
      </p:sp>
    </p:spTree>
    <p:extLst>
      <p:ext uri="{BB962C8B-B14F-4D97-AF65-F5344CB8AC3E}">
        <p14:creationId xmlns:p14="http://schemas.microsoft.com/office/powerpoint/2010/main" val="3323334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to Fonts: Select Home banner and operate via Font menu (3</a:t>
            </a:r>
            <a:r>
              <a:rPr lang="en-GB" baseline="30000" dirty="0"/>
              <a:t>rd</a:t>
            </a:r>
            <a:r>
              <a:rPr lang="en-GB" dirty="0"/>
              <a:t> across this banner) including clicking on the downward right pointing arrow in the bottom right corner of the Font Menu. Experiment with font positioning within slide (left adjusted, central, right adjusted – all of same font type &amp; size. Then try bolding (‘B’), italic (‘I’), underlining (‘U’) – avoid, text shadowing (‘S’), changing cases and changing font colour vis downward arrow to right of ‘A’ underlined in colour. All as per any word processor program.</a:t>
            </a:r>
          </a:p>
        </p:txBody>
      </p:sp>
      <p:sp>
        <p:nvSpPr>
          <p:cNvPr id="4" name="Slide Number Placeholder 3"/>
          <p:cNvSpPr>
            <a:spLocks noGrp="1"/>
          </p:cNvSpPr>
          <p:nvPr>
            <p:ph type="sldNum" sz="quarter" idx="5"/>
          </p:nvPr>
        </p:nvSpPr>
        <p:spPr/>
        <p:txBody>
          <a:bodyPr/>
          <a:lstStyle/>
          <a:p>
            <a:fld id="{1B4E7DD8-89DA-432F-A8FA-C17DCA4FF010}" type="slidenum">
              <a:rPr lang="en-GB" smtClean="0"/>
              <a:t>12</a:t>
            </a:fld>
            <a:endParaRPr lang="en-GB"/>
          </a:p>
        </p:txBody>
      </p:sp>
    </p:spTree>
    <p:extLst>
      <p:ext uri="{BB962C8B-B14F-4D97-AF65-F5344CB8AC3E}">
        <p14:creationId xmlns:p14="http://schemas.microsoft.com/office/powerpoint/2010/main" val="295188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Experiment with same wording in different font styles and sizes. Look at legibility (see Lucida Calligraphy, Freestyle Script, Broadway above) and note different styles of same chosen size result in different word lengths and apparent text sizes Compare Arial 24 to Calibri 24 above).  </a:t>
            </a:r>
          </a:p>
        </p:txBody>
      </p:sp>
      <p:sp>
        <p:nvSpPr>
          <p:cNvPr id="4" name="Slide Number Placeholder 3"/>
          <p:cNvSpPr>
            <a:spLocks noGrp="1"/>
          </p:cNvSpPr>
          <p:nvPr>
            <p:ph type="sldNum" sz="quarter" idx="5"/>
          </p:nvPr>
        </p:nvSpPr>
        <p:spPr/>
        <p:txBody>
          <a:bodyPr/>
          <a:lstStyle/>
          <a:p>
            <a:fld id="{1B4E7DD8-89DA-432F-A8FA-C17DCA4FF010}" type="slidenum">
              <a:rPr lang="en-GB" smtClean="0"/>
              <a:t>13</a:t>
            </a:fld>
            <a:endParaRPr lang="en-GB"/>
          </a:p>
        </p:txBody>
      </p:sp>
    </p:spTree>
    <p:extLst>
      <p:ext uri="{BB962C8B-B14F-4D97-AF65-F5344CB8AC3E}">
        <p14:creationId xmlns:p14="http://schemas.microsoft.com/office/powerpoint/2010/main" val="407080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63BE01-6BB7-4710-9BFA-C3CA984D10BF}" type="datetime1">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18893629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96CCE-CAA9-4148-8B3A-32D152A63C9D}" type="datetime1">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113884152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D3DC30-373C-4207-B5B9-836488066CBA}" type="datetime1">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33123012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8"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8"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537C4A-B3DA-4269-8FF6-C55E3EED6AD7}" type="datetime1">
              <a:rPr lang="en-GB" smtClean="0"/>
              <a:t>23/11/2023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44410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805888-6895-4E4E-9748-CEED41B8BB0E}" type="datetime1">
              <a:rPr lang="en-GB" smtClean="0"/>
              <a:t>23/11/2023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89089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9"/>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45"/>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2AC327-73DF-437D-8397-3592A23C699B}" type="datetime1">
              <a:rPr lang="en-GB" smtClean="0"/>
              <a:t>23/11/2023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5610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50" y="609607"/>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6"/>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4" y="2088326"/>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923343-5BB2-4335-A13D-FED8FBE7E9A7}" type="datetime1">
              <a:rPr lang="en-GB" smtClean="0"/>
              <a:t>23/11/2023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02552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50" y="609607"/>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3"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1B091-3623-41B8-852D-5025A7525931}" type="datetime1">
              <a:rPr lang="en-GB" smtClean="0"/>
              <a:t>23/11/2023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241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334B5-BFD2-4901-ADE5-2814639EC65A}" type="datetime1">
              <a:rPr lang="en-GB" smtClean="0"/>
              <a:t>23/11/2023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42654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2C010-2205-4914-8E3D-8B1503E5045E}" type="datetime1">
              <a:rPr lang="en-GB" smtClean="0"/>
              <a:t>23/11/2023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15045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50"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7"/>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E80CC-5B66-443D-8C1D-04CB297B5788}" type="datetime1">
              <a:rPr lang="en-GB" smtClean="0"/>
              <a:t>23/11/2023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07855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56AC5-9916-490D-AB3A-66278681FDA8}" type="datetime1">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26686105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3"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4"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E355CB-E6DE-469B-B68B-44FAD04EC37D}" type="datetime1">
              <a:rPr lang="en-GB" smtClean="0"/>
              <a:t>23/11/2023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02285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9"/>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8"/>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9"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5083FC-1FAD-4D6C-8327-BE76FAF8D996}" type="datetime1">
              <a:rPr lang="en-GB" smtClean="0"/>
              <a:t>23/11/2023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37060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8" y="609607"/>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50"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B7CC2B-C07E-4D88-843B-6CA3D2F25B88}" type="datetime1">
              <a:rPr lang="en-GB" smtClean="0"/>
              <a:t>23/11/2023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23989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DF3519-2B02-4B24-8D33-06365A058C95}" type="datetime1">
              <a:rPr lang="en-GB" smtClean="0"/>
              <a:t>23/11/2023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33491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8" y="2126949"/>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8"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CEC175-62EF-4F8B-B795-A24131971E78}" type="datetime1">
              <a:rPr lang="en-GB" smtClean="0"/>
              <a:t>23/11/2023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61598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7"/>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6"/>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61"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60"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6"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2"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BCEDA8A-B0E6-4B9F-BCEC-A87DA89D705E}" type="datetime1">
              <a:rPr lang="en-GB" smtClean="0"/>
              <a:t>23/11/2023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200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8" y="609607"/>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8"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6"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8"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9"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6"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AF8754D-310B-46D0-8DD4-699D8F9B93CB}" type="datetime1">
              <a:rPr lang="en-GB" smtClean="0"/>
              <a:t>23/11/2023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46841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2AF754-F107-4024-BC04-2891781FA3AF}" type="datetime1">
              <a:rPr lang="en-GB" smtClean="0"/>
              <a:t>23/11/2023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95735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609606"/>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9" y="609606"/>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892B3-46D2-4FC6-AC1E-13E06C185B16}" type="datetime1">
              <a:rPr lang="en-GB" smtClean="0"/>
              <a:t>23/11/2023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10599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84C2C-01FC-4227-9E01-E44F1DF307E4}" type="datetime1">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19919422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F1212A-D58A-46FC-BB58-56B565C5A463}" type="datetime1">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25573269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C887D-7A28-4BF1-947C-09C8E73D9472}" type="datetime1">
              <a:rPr lang="en-GB" smtClean="0"/>
              <a:t>23/11/2023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11506181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BD271C-391D-468A-A217-80F773D26FCD}" type="datetime1">
              <a:rPr lang="en-GB" smtClean="0"/>
              <a:t>23/11/2023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23016360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1925D-8168-4F60-82B8-7385EB8C733F}" type="datetime1">
              <a:rPr lang="en-GB" smtClean="0"/>
              <a:t>23/11/2023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15361421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FC8D2-4475-401F-A2E8-7D4FDD1D1347}" type="datetime1">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10389046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28C004-2401-4B3B-81C8-3561C08335D8}" type="datetime1">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6FC973-BC9E-4CEA-98CB-738FBE5482EF}" type="slidenum">
              <a:rPr lang="en-GB" smtClean="0"/>
              <a:t>‹#›</a:t>
            </a:fld>
            <a:endParaRPr lang="en-GB"/>
          </a:p>
        </p:txBody>
      </p:sp>
    </p:spTree>
    <p:extLst>
      <p:ext uri="{BB962C8B-B14F-4D97-AF65-F5344CB8AC3E}">
        <p14:creationId xmlns:p14="http://schemas.microsoft.com/office/powerpoint/2010/main" val="27488265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38EE0-6AD8-4340-B2A9-E728112E8FE4}" type="datetime1">
              <a:rPr lang="en-GB" smtClean="0"/>
              <a:t>23/11/2023</a:t>
            </a:fld>
            <a:endParaRPr lang="en-GB"/>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FC973-BC9E-4CEA-98CB-738FBE5482EF}" type="slidenum">
              <a:rPr lang="en-GB" smtClean="0"/>
              <a:t>‹#›</a:t>
            </a:fld>
            <a:endParaRPr lang="en-GB"/>
          </a:p>
        </p:txBody>
      </p:sp>
    </p:spTree>
    <p:extLst>
      <p:ext uri="{BB962C8B-B14F-4D97-AF65-F5344CB8AC3E}">
        <p14:creationId xmlns:p14="http://schemas.microsoft.com/office/powerpoint/2010/main" val="26927848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50" y="609607"/>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82"/>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96FAB1-10F3-45BE-A2D7-158EA14F907C}" type="datetime1">
              <a:rPr lang="en-GB" smtClean="0"/>
              <a:t>23/11/2023</a:t>
            </a:fld>
            <a:endParaRPr lang="en-US" dirty="0"/>
          </a:p>
        </p:txBody>
      </p:sp>
      <p:sp>
        <p:nvSpPr>
          <p:cNvPr id="5" name="Footer Placeholder 4"/>
          <p:cNvSpPr>
            <a:spLocks noGrp="1"/>
          </p:cNvSpPr>
          <p:nvPr>
            <p:ph type="ftr" sz="quarter" idx="3"/>
          </p:nvPr>
        </p:nvSpPr>
        <p:spPr>
          <a:xfrm>
            <a:off x="685349" y="5883282"/>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12" y="5883282"/>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624348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7E59F0-13E3-4AEC-5DC1-60047BA4597F}"/>
              </a:ext>
            </a:extLst>
          </p:cNvPr>
          <p:cNvSpPr>
            <a:spLocks noGrp="1"/>
          </p:cNvSpPr>
          <p:nvPr>
            <p:ph type="ctrTitle"/>
          </p:nvPr>
        </p:nvSpPr>
        <p:spPr>
          <a:xfrm>
            <a:off x="7" y="7"/>
            <a:ext cx="9144001" cy="576551"/>
          </a:xfrm>
          <a:solidFill>
            <a:srgbClr val="FFFF00"/>
          </a:solidFill>
        </p:spPr>
        <p:txBody>
          <a:bodyPr>
            <a:noAutofit/>
          </a:bodyPr>
          <a:lstStyle/>
          <a:p>
            <a:r>
              <a:rPr lang="en-GB" sz="2551" b="1" i="1" dirty="0">
                <a:latin typeface="Constantia" panose="02030602050306030303" pitchFamily="18" charset="0"/>
                <a:cs typeface="Arial" panose="020B0604020202020204" pitchFamily="34" charset="0"/>
              </a:rPr>
              <a:t>WASC  </a:t>
            </a:r>
            <a:r>
              <a:rPr lang="en-GB" sz="2551" b="1" i="1" dirty="0" err="1">
                <a:latin typeface="Constantia" panose="02030602050306030303" pitchFamily="18" charset="0"/>
                <a:cs typeface="Arial" panose="020B0604020202020204" pitchFamily="34" charset="0"/>
              </a:rPr>
              <a:t>Powerpoint</a:t>
            </a:r>
            <a:r>
              <a:rPr lang="en-GB" sz="2551" b="1" i="1" dirty="0">
                <a:latin typeface="Constantia" panose="02030602050306030303" pitchFamily="18" charset="0"/>
                <a:cs typeface="Arial" panose="020B0604020202020204" pitchFamily="34" charset="0"/>
              </a:rPr>
              <a:t>  Training : Structure</a:t>
            </a:r>
            <a:endParaRPr lang="en-GB" sz="2551"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7" y="576551"/>
            <a:ext cx="9144001" cy="6281448"/>
          </a:xfrm>
          <a:solidFill>
            <a:srgbClr val="FFFFA3"/>
          </a:solidFill>
          <a:ln>
            <a:solidFill>
              <a:schemeClr val="accent5">
                <a:lumMod val="50000"/>
              </a:schemeClr>
            </a:solidFill>
          </a:ln>
          <a:effectLst/>
        </p:spPr>
        <p:txBody>
          <a:bodyPr>
            <a:normAutofit/>
          </a:bodyPr>
          <a:lstStyle/>
          <a:p>
            <a:endParaRPr lang="en-GB" dirty="0"/>
          </a:p>
          <a:p>
            <a:pPr marL="2400240" lvl="4" indent="-571486" algn="l">
              <a:buFont typeface="Wingdings" panose="05000000000000000000" pitchFamily="2" charset="2"/>
              <a:buChar char="Ø"/>
            </a:pPr>
            <a:r>
              <a:rPr lang="en-GB" sz="2800" b="1" dirty="0"/>
              <a:t>Preliminary Considerations</a:t>
            </a:r>
          </a:p>
          <a:p>
            <a:pPr marL="2400240" lvl="4" indent="-571486" algn="l">
              <a:buFont typeface="Wingdings" panose="05000000000000000000" pitchFamily="2" charset="2"/>
              <a:buChar char="Ø"/>
            </a:pPr>
            <a:r>
              <a:rPr lang="en-GB" sz="2800" b="1" dirty="0">
                <a:solidFill>
                  <a:srgbClr val="920000"/>
                </a:solidFill>
              </a:rPr>
              <a:t>Layout</a:t>
            </a:r>
          </a:p>
          <a:p>
            <a:pPr marL="2400240" lvl="4" indent="-571486" algn="l">
              <a:buFont typeface="Wingdings" panose="05000000000000000000" pitchFamily="2" charset="2"/>
              <a:buChar char="Ø"/>
            </a:pPr>
            <a:r>
              <a:rPr lang="en-GB" sz="2800" b="1" dirty="0"/>
              <a:t>Background Colour</a:t>
            </a:r>
          </a:p>
          <a:p>
            <a:pPr marL="2400240" lvl="4" indent="-571486" algn="l">
              <a:buFont typeface="Wingdings" panose="05000000000000000000" pitchFamily="2" charset="2"/>
              <a:buChar char="Ø"/>
            </a:pPr>
            <a:r>
              <a:rPr lang="en-GB" sz="2800" b="1" dirty="0">
                <a:solidFill>
                  <a:srgbClr val="920000"/>
                </a:solidFill>
              </a:rPr>
              <a:t>Font Positioning and Colour</a:t>
            </a:r>
          </a:p>
          <a:p>
            <a:pPr marL="2400240" lvl="4" indent="-571486" algn="l">
              <a:buFont typeface="Wingdings" panose="05000000000000000000" pitchFamily="2" charset="2"/>
              <a:buChar char="Ø"/>
            </a:pPr>
            <a:r>
              <a:rPr lang="en-GB" sz="2800" b="1" dirty="0"/>
              <a:t>Font Style and Size</a:t>
            </a:r>
          </a:p>
          <a:p>
            <a:pPr marL="2400240" lvl="4" indent="-571486" algn="l">
              <a:buFont typeface="Wingdings" panose="05000000000000000000" pitchFamily="2" charset="2"/>
              <a:buChar char="Ø"/>
            </a:pPr>
            <a:r>
              <a:rPr lang="en-GB" sz="2800" b="1" dirty="0">
                <a:solidFill>
                  <a:srgbClr val="920000"/>
                </a:solidFill>
              </a:rPr>
              <a:t>Colours</a:t>
            </a:r>
          </a:p>
          <a:p>
            <a:pPr marL="2400240" lvl="4" indent="-571486" algn="l">
              <a:buFont typeface="Wingdings" panose="05000000000000000000" pitchFamily="2" charset="2"/>
              <a:buChar char="Ø"/>
            </a:pPr>
            <a:r>
              <a:rPr lang="en-GB" sz="2800" b="1" dirty="0"/>
              <a:t>Image insertion – covers</a:t>
            </a:r>
          </a:p>
          <a:p>
            <a:pPr marL="2400240" lvl="4" indent="-571486" algn="l">
              <a:buFont typeface="Wingdings" panose="05000000000000000000" pitchFamily="2" charset="2"/>
              <a:buChar char="Ø"/>
            </a:pPr>
            <a:r>
              <a:rPr lang="en-GB" sz="2800" b="1" dirty="0">
                <a:solidFill>
                  <a:srgbClr val="920000"/>
                </a:solidFill>
              </a:rPr>
              <a:t>Image insertion – stamps </a:t>
            </a:r>
          </a:p>
          <a:p>
            <a:pPr marL="2400240" lvl="4" indent="-571486" algn="l">
              <a:buFont typeface="Wingdings" panose="05000000000000000000" pitchFamily="2" charset="2"/>
              <a:buChar char="Ø"/>
            </a:pPr>
            <a:r>
              <a:rPr lang="en-GB" sz="2800" b="1" dirty="0"/>
              <a:t>Transitions</a:t>
            </a:r>
          </a:p>
          <a:p>
            <a:pPr marL="2400240" lvl="4" indent="-571486" algn="l">
              <a:buFont typeface="Wingdings" panose="05000000000000000000" pitchFamily="2" charset="2"/>
              <a:buChar char="Ø"/>
            </a:pPr>
            <a:r>
              <a:rPr lang="en-GB" sz="2800" b="1" dirty="0">
                <a:solidFill>
                  <a:srgbClr val="920000"/>
                </a:solidFill>
              </a:rPr>
              <a:t>Animation</a:t>
            </a:r>
          </a:p>
          <a:p>
            <a:pPr marL="2400240" lvl="4" indent="-571486" algn="l">
              <a:buFont typeface="Wingdings" panose="05000000000000000000" pitchFamily="2" charset="2"/>
              <a:buChar char="Ø"/>
            </a:pPr>
            <a:r>
              <a:rPr lang="en-GB" sz="2800" b="1" dirty="0"/>
              <a:t>Recording</a:t>
            </a:r>
          </a:p>
          <a:p>
            <a:pPr marL="2400240" lvl="4" indent="-571486" algn="l">
              <a:buFont typeface="Wingdings" panose="05000000000000000000" pitchFamily="2" charset="2"/>
              <a:buChar char="Ø"/>
            </a:pPr>
            <a:r>
              <a:rPr lang="en-GB" sz="2800" b="1" dirty="0">
                <a:solidFill>
                  <a:srgbClr val="920000"/>
                </a:solidFill>
              </a:rPr>
              <a:t>Manipulating Slides</a:t>
            </a:r>
          </a:p>
          <a:p>
            <a:pPr marL="342883" indent="-342883" algn="l">
              <a:buFont typeface="Wingdings" panose="05000000000000000000" pitchFamily="2" charset="2"/>
              <a:buChar char="§"/>
            </a:pPr>
            <a:endParaRPr lang="en-GB" sz="3600" b="1" dirty="0"/>
          </a:p>
          <a:p>
            <a:pPr marL="342883" indent="-342883" algn="l">
              <a:buFont typeface="Wingdings" panose="05000000000000000000" pitchFamily="2" charset="2"/>
              <a:buChar char="§"/>
            </a:pPr>
            <a:endParaRPr lang="en-GB" sz="3600" b="1" dirty="0"/>
          </a:p>
          <a:p>
            <a:pPr marL="342883" indent="-342883" algn="l">
              <a:buFont typeface="Wingdings" panose="05000000000000000000" pitchFamily="2" charset="2"/>
              <a:buChar char="§"/>
            </a:pPr>
            <a:endParaRPr lang="en-GB" sz="3600" b="1" dirty="0"/>
          </a:p>
          <a:p>
            <a:pPr marL="342883" indent="-342883" algn="l">
              <a:buFont typeface="Wingdings" panose="05000000000000000000" pitchFamily="2" charset="2"/>
              <a:buChar char="§"/>
            </a:pPr>
            <a:endParaRPr lang="en-GB" sz="3600" b="1" dirty="0"/>
          </a:p>
          <a:p>
            <a:pPr marL="342883" indent="-342883" algn="l">
              <a:buFont typeface="Wingdings" panose="05000000000000000000" pitchFamily="2" charset="2"/>
              <a:buChar char="§"/>
            </a:pPr>
            <a:endParaRPr lang="en-GB" sz="3600" b="1" dirty="0"/>
          </a:p>
          <a:p>
            <a:pPr marL="342883" indent="-342883" algn="l">
              <a:buFont typeface="Wingdings" panose="05000000000000000000" pitchFamily="2" charset="2"/>
              <a:buChar char="§"/>
            </a:pPr>
            <a:endParaRPr lang="en-GB" sz="3600" b="1" dirty="0"/>
          </a:p>
        </p:txBody>
      </p:sp>
      <p:sp>
        <p:nvSpPr>
          <p:cNvPr id="5" name="Slide Number Placeholder 4">
            <a:extLst>
              <a:ext uri="{FF2B5EF4-FFF2-40B4-BE49-F238E27FC236}">
                <a16:creationId xmlns:a16="http://schemas.microsoft.com/office/drawing/2014/main" id="{395EA812-502E-C5E7-7A7A-E8859C7C9A64}"/>
              </a:ext>
            </a:extLst>
          </p:cNvPr>
          <p:cNvSpPr>
            <a:spLocks noGrp="1"/>
          </p:cNvSpPr>
          <p:nvPr>
            <p:ph type="sldNum" sz="quarter" idx="12"/>
          </p:nvPr>
        </p:nvSpPr>
        <p:spPr>
          <a:xfrm>
            <a:off x="8084011" y="6343843"/>
            <a:ext cx="814388" cy="273844"/>
          </a:xfrm>
        </p:spPr>
        <p:txBody>
          <a:bodyPr/>
          <a:lstStyle/>
          <a:p>
            <a:fld id="{E06FC973-BC9E-4CEA-98CB-738FBE5482EF}" type="slidenum">
              <a:rPr lang="en-GB" sz="1500">
                <a:solidFill>
                  <a:srgbClr val="FF0066"/>
                </a:solidFill>
              </a:rPr>
              <a:t>1</a:t>
            </a:fld>
            <a:endParaRPr lang="en-GB" sz="1500" dirty="0">
              <a:solidFill>
                <a:srgbClr val="FF0066"/>
              </a:solidFill>
            </a:endParaRPr>
          </a:p>
        </p:txBody>
      </p:sp>
    </p:spTree>
    <p:extLst>
      <p:ext uri="{BB962C8B-B14F-4D97-AF65-F5344CB8AC3E}">
        <p14:creationId xmlns:p14="http://schemas.microsoft.com/office/powerpoint/2010/main" val="22463381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7"/>
            <a:ext cx="9144001" cy="612649"/>
          </a:xfrm>
          <a:solidFill>
            <a:srgbClr val="FFFF00"/>
          </a:solidFill>
        </p:spPr>
        <p:txBody>
          <a:bodyPr>
            <a:normAutofit/>
          </a:bodyPr>
          <a:lstStyle/>
          <a:p>
            <a:r>
              <a:rPr lang="en-GB" sz="2700" b="1" i="1" dirty="0">
                <a:latin typeface="Constantia" panose="02030602050306030303" pitchFamily="18" charset="0"/>
                <a:cs typeface="Arial" panose="020B0604020202020204" pitchFamily="34" charset="0"/>
              </a:rPr>
              <a:t>WASC  </a:t>
            </a:r>
            <a:r>
              <a:rPr lang="en-GB" sz="2700" b="1" i="1" dirty="0" err="1">
                <a:latin typeface="Constantia" panose="02030602050306030303" pitchFamily="18" charset="0"/>
                <a:cs typeface="Arial" panose="020B0604020202020204" pitchFamily="34" charset="0"/>
              </a:rPr>
              <a:t>Powerpoint</a:t>
            </a:r>
            <a:r>
              <a:rPr lang="en-GB" sz="2700" b="1" i="1" dirty="0">
                <a:latin typeface="Constantia" panose="02030602050306030303" pitchFamily="18" charset="0"/>
                <a:cs typeface="Arial" panose="020B0604020202020204" pitchFamily="34" charset="0"/>
              </a:rPr>
              <a:t>  Training : Background Colour</a:t>
            </a:r>
            <a:endParaRPr lang="en-GB" sz="2700"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612655"/>
            <a:ext cx="9144001" cy="6245351"/>
          </a:xfrm>
          <a:solidFill>
            <a:schemeClr val="accent5">
              <a:lumMod val="20000"/>
              <a:lumOff val="80000"/>
            </a:schemeClr>
          </a:solidFill>
        </p:spPr>
        <p:txBody>
          <a:bodyPr/>
          <a:lstStyle/>
          <a:p>
            <a:endParaRPr lang="en-GB" dirty="0"/>
          </a:p>
        </p:txBody>
      </p:sp>
      <p:sp>
        <p:nvSpPr>
          <p:cNvPr id="4" name="Slide Number Placeholder 3">
            <a:extLst>
              <a:ext uri="{FF2B5EF4-FFF2-40B4-BE49-F238E27FC236}">
                <a16:creationId xmlns:a16="http://schemas.microsoft.com/office/drawing/2014/main" id="{D1FB2C87-B5C4-F167-1114-E77EA8DEBB82}"/>
              </a:ext>
            </a:extLst>
          </p:cNvPr>
          <p:cNvSpPr>
            <a:spLocks noGrp="1"/>
          </p:cNvSpPr>
          <p:nvPr>
            <p:ph type="sldNum" sz="quarter" idx="12"/>
          </p:nvPr>
        </p:nvSpPr>
        <p:spPr/>
        <p:txBody>
          <a:bodyPr/>
          <a:lstStyle/>
          <a:p>
            <a:fld id="{E06FC973-BC9E-4CEA-98CB-738FBE5482EF}" type="slidenum">
              <a:rPr lang="en-GB" sz="1500">
                <a:solidFill>
                  <a:srgbClr val="FF0066"/>
                </a:solidFill>
              </a:rPr>
              <a:t>10</a:t>
            </a:fld>
            <a:endParaRPr lang="en-GB" sz="1500" dirty="0">
              <a:solidFill>
                <a:srgbClr val="FF0066"/>
              </a:solidFill>
            </a:endParaRPr>
          </a:p>
        </p:txBody>
      </p:sp>
      <p:sp>
        <p:nvSpPr>
          <p:cNvPr id="7" name="TextBox 6">
            <a:extLst>
              <a:ext uri="{FF2B5EF4-FFF2-40B4-BE49-F238E27FC236}">
                <a16:creationId xmlns:a16="http://schemas.microsoft.com/office/drawing/2014/main" id="{3FEDB89D-8666-02BD-FF36-FD8A7B698B73}"/>
              </a:ext>
            </a:extLst>
          </p:cNvPr>
          <p:cNvSpPr txBox="1"/>
          <p:nvPr/>
        </p:nvSpPr>
        <p:spPr>
          <a:xfrm>
            <a:off x="4462272" y="612655"/>
            <a:ext cx="4681728" cy="6108827"/>
          </a:xfrm>
          <a:prstGeom prst="rect">
            <a:avLst/>
          </a:prstGeom>
          <a:solidFill>
            <a:srgbClr val="33CC33"/>
          </a:solidFill>
        </p:spPr>
        <p:txBody>
          <a:bodyPr wrap="square" rtlCol="0">
            <a:spAutoFit/>
          </a:bodyPr>
          <a:lstStyle/>
          <a:p>
            <a:endParaRPr lang="en-GB" dirty="0"/>
          </a:p>
        </p:txBody>
      </p:sp>
    </p:spTree>
    <p:extLst>
      <p:ext uri="{BB962C8B-B14F-4D97-AF65-F5344CB8AC3E}">
        <p14:creationId xmlns:p14="http://schemas.microsoft.com/office/powerpoint/2010/main" val="16118802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0"/>
            <a:ext cx="9144001" cy="834392"/>
          </a:xfrm>
          <a:solidFill>
            <a:srgbClr val="FFFF00"/>
          </a:solidFill>
        </p:spPr>
        <p:txBody>
          <a:bodyPr>
            <a:no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a:t>
            </a:r>
            <a:br>
              <a:rPr lang="en-GB" sz="2800" b="1" i="1" dirty="0">
                <a:latin typeface="Constantia" panose="02030602050306030303" pitchFamily="18" charset="0"/>
                <a:cs typeface="Arial" panose="020B0604020202020204" pitchFamily="34" charset="0"/>
              </a:rPr>
            </a:br>
            <a:r>
              <a:rPr lang="en-GB" sz="2800" b="1" i="1" dirty="0">
                <a:latin typeface="Constantia" panose="02030602050306030303" pitchFamily="18" charset="0"/>
                <a:cs typeface="Arial" panose="020B0604020202020204" pitchFamily="34" charset="0"/>
              </a:rPr>
              <a:t>Background Partition &amp; Colour</a:t>
            </a:r>
            <a:endParaRPr lang="en-GB" sz="2800"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834392"/>
            <a:ext cx="9144001" cy="6023608"/>
          </a:xfrm>
          <a:solidFill>
            <a:schemeClr val="accent5">
              <a:lumMod val="20000"/>
              <a:lumOff val="80000"/>
            </a:schemeClr>
          </a:solidFill>
        </p:spPr>
        <p:txBody>
          <a:bodyPr numCol="2">
            <a:normAutofit/>
          </a:bodyPr>
          <a:lstStyle/>
          <a:p>
            <a:pPr algn="l"/>
            <a:endParaRPr lang="en-GB" sz="2999" dirty="0">
              <a:solidFill>
                <a:srgbClr val="C00000"/>
              </a:solidFill>
            </a:endParaRPr>
          </a:p>
          <a:p>
            <a:pPr algn="l"/>
            <a:r>
              <a:rPr lang="en-GB" sz="2999" b="1" dirty="0">
                <a:solidFill>
                  <a:srgbClr val="C00000"/>
                </a:solidFill>
              </a:rPr>
              <a:t>    Nigeria 1952 2d Grey</a:t>
            </a:r>
          </a:p>
          <a:p>
            <a:pPr algn="l"/>
            <a:endParaRPr lang="en-GB" sz="2999" b="1" dirty="0">
              <a:solidFill>
                <a:srgbClr val="C00000"/>
              </a:solidFill>
            </a:endParaRPr>
          </a:p>
          <a:p>
            <a:pPr algn="l"/>
            <a:r>
              <a:rPr lang="en-GB" sz="2999" b="1" dirty="0">
                <a:solidFill>
                  <a:srgbClr val="C00000"/>
                </a:solidFill>
              </a:rPr>
              <a:t>                 Text</a:t>
            </a:r>
          </a:p>
        </p:txBody>
      </p:sp>
      <p:sp>
        <p:nvSpPr>
          <p:cNvPr id="4" name="TextBox 3">
            <a:extLst>
              <a:ext uri="{FF2B5EF4-FFF2-40B4-BE49-F238E27FC236}">
                <a16:creationId xmlns:a16="http://schemas.microsoft.com/office/drawing/2014/main" id="{0C8329B6-BE98-E3F6-3521-21D5A762613F}"/>
              </a:ext>
            </a:extLst>
          </p:cNvPr>
          <p:cNvSpPr txBox="1"/>
          <p:nvPr/>
        </p:nvSpPr>
        <p:spPr>
          <a:xfrm>
            <a:off x="4221954" y="834396"/>
            <a:ext cx="4922044" cy="5947269"/>
          </a:xfrm>
          <a:prstGeom prst="rect">
            <a:avLst/>
          </a:prstGeom>
          <a:solidFill>
            <a:srgbClr val="33CC33"/>
          </a:solidFill>
        </p:spPr>
        <p:txBody>
          <a:bodyPr wrap="square" rtlCol="0">
            <a:spAutoFit/>
          </a:bodyPr>
          <a:lstStyle/>
          <a:p>
            <a:endParaRPr lang="en-GB" sz="1351" dirty="0">
              <a:solidFill>
                <a:srgbClr val="33CC33"/>
              </a:solidFill>
            </a:endParaRPr>
          </a:p>
          <a:p>
            <a:endParaRPr lang="en-GB" sz="1351" dirty="0">
              <a:solidFill>
                <a:srgbClr val="33CC33"/>
              </a:solidFill>
            </a:endParaRPr>
          </a:p>
          <a:p>
            <a:r>
              <a:rPr lang="en-GB" sz="2999" b="1" dirty="0">
                <a:solidFill>
                  <a:schemeClr val="bg1"/>
                </a:solidFill>
              </a:rPr>
              <a:t>        </a:t>
            </a:r>
            <a:r>
              <a:rPr lang="en-GB" sz="3200" b="1" dirty="0">
                <a:solidFill>
                  <a:schemeClr val="bg1"/>
                </a:solidFill>
              </a:rPr>
              <a:t>Nigeria 1952 2d Grey</a:t>
            </a:r>
          </a:p>
          <a:p>
            <a:endParaRPr lang="en-GB" sz="3200" b="1" dirty="0">
              <a:solidFill>
                <a:schemeClr val="bg1"/>
              </a:solidFill>
            </a:endParaRPr>
          </a:p>
          <a:p>
            <a:r>
              <a:rPr lang="en-GB" sz="2999" b="1" dirty="0">
                <a:solidFill>
                  <a:schemeClr val="bg1"/>
                </a:solidFill>
              </a:rPr>
              <a:t>                       Image</a:t>
            </a:r>
          </a:p>
          <a:p>
            <a:endParaRPr lang="en-GB" sz="2999" dirty="0">
              <a:solidFill>
                <a:schemeClr val="bg1"/>
              </a:solidFill>
            </a:endParaRPr>
          </a:p>
          <a:p>
            <a:endParaRPr lang="en-GB" sz="2999" dirty="0">
              <a:solidFill>
                <a:schemeClr val="bg1"/>
              </a:solidFill>
            </a:endParaRPr>
          </a:p>
          <a:p>
            <a:endParaRPr lang="en-GB" sz="2999" dirty="0">
              <a:solidFill>
                <a:schemeClr val="bg1"/>
              </a:solidFill>
            </a:endParaRPr>
          </a:p>
          <a:p>
            <a:endParaRPr lang="en-GB" sz="1500" dirty="0">
              <a:solidFill>
                <a:schemeClr val="bg1"/>
              </a:solidFill>
            </a:endParaRPr>
          </a:p>
          <a:p>
            <a:endParaRPr lang="en-GB" sz="2999" dirty="0">
              <a:solidFill>
                <a:schemeClr val="bg1"/>
              </a:solidFill>
            </a:endParaRPr>
          </a:p>
          <a:p>
            <a:endParaRPr lang="en-GB" sz="2999" dirty="0">
              <a:solidFill>
                <a:schemeClr val="bg1"/>
              </a:solidFill>
            </a:endParaRPr>
          </a:p>
          <a:p>
            <a:endParaRPr lang="en-GB" sz="2999" dirty="0">
              <a:solidFill>
                <a:schemeClr val="bg1"/>
              </a:solidFill>
            </a:endParaRPr>
          </a:p>
          <a:p>
            <a:endParaRPr lang="en-GB" sz="3300" dirty="0">
              <a:solidFill>
                <a:schemeClr val="bg1"/>
              </a:solidFill>
            </a:endParaRPr>
          </a:p>
          <a:p>
            <a:endParaRPr lang="en-GB" dirty="0">
              <a:solidFill>
                <a:schemeClr val="bg1"/>
              </a:solidFill>
            </a:endParaRPr>
          </a:p>
          <a:p>
            <a:endParaRPr lang="en-GB" sz="1351" dirty="0">
              <a:solidFill>
                <a:srgbClr val="33CC33"/>
              </a:solidFill>
            </a:endParaRPr>
          </a:p>
        </p:txBody>
      </p:sp>
      <p:sp>
        <p:nvSpPr>
          <p:cNvPr id="5" name="Slide Number Placeholder 4">
            <a:extLst>
              <a:ext uri="{FF2B5EF4-FFF2-40B4-BE49-F238E27FC236}">
                <a16:creationId xmlns:a16="http://schemas.microsoft.com/office/drawing/2014/main" id="{68DEA00F-89C4-75EB-B804-6A9F40E121E9}"/>
              </a:ext>
            </a:extLst>
          </p:cNvPr>
          <p:cNvSpPr>
            <a:spLocks noGrp="1"/>
          </p:cNvSpPr>
          <p:nvPr>
            <p:ph type="sldNum" sz="quarter" idx="12"/>
          </p:nvPr>
        </p:nvSpPr>
        <p:spPr>
          <a:xfrm>
            <a:off x="7600235" y="6429187"/>
            <a:ext cx="1360884" cy="273844"/>
          </a:xfrm>
        </p:spPr>
        <p:txBody>
          <a:bodyPr/>
          <a:lstStyle/>
          <a:p>
            <a:fld id="{E06FC973-BC9E-4CEA-98CB-738FBE5482EF}" type="slidenum">
              <a:rPr lang="en-GB" sz="1500">
                <a:solidFill>
                  <a:srgbClr val="FF0066"/>
                </a:solidFill>
              </a:rPr>
              <a:t>11</a:t>
            </a:fld>
            <a:endParaRPr lang="en-GB" sz="1500" dirty="0">
              <a:solidFill>
                <a:srgbClr val="FF0066"/>
              </a:solidFill>
            </a:endParaRPr>
          </a:p>
        </p:txBody>
      </p:sp>
    </p:spTree>
    <p:extLst>
      <p:ext uri="{BB962C8B-B14F-4D97-AF65-F5344CB8AC3E}">
        <p14:creationId xmlns:p14="http://schemas.microsoft.com/office/powerpoint/2010/main" val="35032970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0"/>
            <a:ext cx="9144001" cy="857248"/>
          </a:xfrm>
          <a:solidFill>
            <a:srgbClr val="FFFFA3"/>
          </a:solidFill>
        </p:spPr>
        <p:txBody>
          <a:bodyPr>
            <a:no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a:t>
            </a:r>
            <a:br>
              <a:rPr lang="en-GB" sz="2800" b="1" i="1" dirty="0">
                <a:latin typeface="Constantia" panose="02030602050306030303" pitchFamily="18" charset="0"/>
                <a:cs typeface="Arial" panose="020B0604020202020204" pitchFamily="34" charset="0"/>
              </a:rPr>
            </a:br>
            <a:r>
              <a:rPr lang="en-GB" sz="2800" b="1" i="1" dirty="0">
                <a:latin typeface="Constantia" panose="02030602050306030303" pitchFamily="18" charset="0"/>
                <a:cs typeface="Arial" panose="020B0604020202020204" pitchFamily="34" charset="0"/>
              </a:rPr>
              <a:t>Font Positioning and Variations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857255"/>
            <a:ext cx="9144001" cy="6000751"/>
          </a:xfrm>
          <a:solidFill>
            <a:schemeClr val="accent1">
              <a:lumMod val="20000"/>
              <a:lumOff val="80000"/>
            </a:schemeClr>
          </a:solidFill>
        </p:spPr>
        <p:txBody>
          <a:bodyPr>
            <a:normAutofit/>
          </a:bodyPr>
          <a:lstStyle/>
          <a:p>
            <a:pPr algn="l"/>
            <a:endParaRPr lang="en-GB" sz="751" dirty="0">
              <a:latin typeface="Goudy Old Style" panose="02020502050305020303" pitchFamily="18" charset="0"/>
            </a:endParaRPr>
          </a:p>
          <a:p>
            <a:pPr algn="l"/>
            <a:r>
              <a:rPr lang="en-GB" sz="2999" dirty="0">
                <a:latin typeface="Goudy Old Style" panose="02020502050305020303" pitchFamily="18" charset="0"/>
              </a:rPr>
              <a:t>Nigeria 1950s 2d Grey  -  Goudy Old Style 40</a:t>
            </a:r>
          </a:p>
          <a:p>
            <a:r>
              <a:rPr lang="en-GB" sz="2999" dirty="0">
                <a:latin typeface="Goudy Old Style" panose="02020502050305020303" pitchFamily="18" charset="0"/>
              </a:rPr>
              <a:t>Nigeria 1950s 2d Grey  -  Goudy Old Style 40</a:t>
            </a:r>
          </a:p>
          <a:p>
            <a:pPr algn="r"/>
            <a:r>
              <a:rPr lang="en-GB" sz="2999" dirty="0">
                <a:latin typeface="Goudy Old Style" panose="02020502050305020303" pitchFamily="18" charset="0"/>
              </a:rPr>
              <a:t>Nigeria 1950s 2d Grey  -  Goudy Old Style 40</a:t>
            </a:r>
          </a:p>
          <a:p>
            <a:endParaRPr lang="en-GB" sz="1051" b="1" dirty="0">
              <a:ln w="22225">
                <a:solidFill>
                  <a:schemeClr val="accent2"/>
                </a:solidFill>
                <a:prstDash val="solid"/>
              </a:ln>
              <a:latin typeface="Goudy Old Style" panose="02020502050305020303" pitchFamily="18" charset="0"/>
            </a:endParaRPr>
          </a:p>
          <a:p>
            <a:r>
              <a:rPr lang="en-GB" sz="3751" b="1" dirty="0">
                <a:ln w="22225">
                  <a:solidFill>
                    <a:schemeClr val="accent2"/>
                  </a:solidFill>
                  <a:prstDash val="solid"/>
                </a:ln>
                <a:solidFill>
                  <a:srgbClr val="C00000"/>
                </a:solidFill>
                <a:effectLst>
                  <a:outerShdw blurRad="50800" dist="38100" dir="2700000" algn="tl" rotWithShape="0">
                    <a:prstClr val="black">
                      <a:alpha val="40000"/>
                    </a:prstClr>
                  </a:outerShdw>
                </a:effectLst>
                <a:latin typeface="Goudy Old Style" panose="02020502050305020303" pitchFamily="18" charset="0"/>
              </a:rPr>
              <a:t>Nigeria </a:t>
            </a:r>
            <a:r>
              <a:rPr lang="en-GB" sz="3751" b="1" dirty="0">
                <a:ln w="22225">
                  <a:solidFill>
                    <a:schemeClr val="accent2"/>
                  </a:solidFill>
                  <a:prstDash val="solid"/>
                </a:ln>
                <a:solidFill>
                  <a:srgbClr val="C00000"/>
                </a:solidFill>
                <a:latin typeface="Goudy Old Style" panose="02020502050305020303" pitchFamily="18" charset="0"/>
              </a:rPr>
              <a:t>1950s</a:t>
            </a:r>
            <a:r>
              <a:rPr lang="en-GB" sz="3751" b="1" dirty="0">
                <a:ln w="22225">
                  <a:solidFill>
                    <a:schemeClr val="accent2"/>
                  </a:solidFill>
                  <a:prstDash val="solid"/>
                </a:ln>
                <a:solidFill>
                  <a:srgbClr val="C00000"/>
                </a:solidFill>
                <a:effectLst>
                  <a:outerShdw blurRad="50800" dist="38100" dir="2700000" algn="tl" rotWithShape="0">
                    <a:prstClr val="black">
                      <a:alpha val="40000"/>
                    </a:prstClr>
                  </a:outerShdw>
                </a:effectLst>
                <a:latin typeface="Goudy Old Style" panose="02020502050305020303" pitchFamily="18" charset="0"/>
              </a:rPr>
              <a:t> 2d Grey  -  Goudy Old Style 50</a:t>
            </a:r>
          </a:p>
          <a:p>
            <a:r>
              <a:rPr lang="en-GB" sz="3751" b="1" dirty="0">
                <a:ln w="9525">
                  <a:solidFill>
                    <a:schemeClr val="bg1"/>
                  </a:solidFill>
                  <a:prstDash val="solid"/>
                </a:ln>
                <a:effectLst>
                  <a:outerShdw blurRad="12700" dist="38100" dir="2700000" algn="tl" rotWithShape="0">
                    <a:schemeClr val="bg1">
                      <a:lumMod val="50000"/>
                    </a:schemeClr>
                  </a:outerShdw>
                </a:effectLst>
                <a:latin typeface="Goudy Old Style" panose="02020502050305020303" pitchFamily="18" charset="0"/>
              </a:rPr>
              <a:t>Nigeria 1950s 2d </a:t>
            </a:r>
            <a:r>
              <a:rPr lang="en-GB" sz="3751" b="1" dirty="0">
                <a:ln w="9525">
                  <a:solidFill>
                    <a:schemeClr val="bg1"/>
                  </a:solidFill>
                  <a:prstDash val="solid"/>
                </a:ln>
                <a:effectLst>
                  <a:outerShdw blurRad="50800" dist="38100" dir="2700000" algn="tl" rotWithShape="0">
                    <a:prstClr val="black">
                      <a:alpha val="40000"/>
                    </a:prstClr>
                  </a:outerShdw>
                </a:effectLst>
                <a:latin typeface="Goudy Old Style" panose="02020502050305020303" pitchFamily="18" charset="0"/>
              </a:rPr>
              <a:t>Grey</a:t>
            </a:r>
            <a:r>
              <a:rPr lang="en-GB" sz="3751" b="1" dirty="0">
                <a:ln w="9525">
                  <a:solidFill>
                    <a:schemeClr val="bg1"/>
                  </a:solidFill>
                  <a:prstDash val="solid"/>
                </a:ln>
                <a:effectLst>
                  <a:outerShdw blurRad="12700" dist="38100" dir="2700000" algn="tl" rotWithShape="0">
                    <a:schemeClr val="bg1">
                      <a:lumMod val="50000"/>
                    </a:schemeClr>
                  </a:outerShdw>
                </a:effectLst>
                <a:latin typeface="Goudy Old Style" panose="02020502050305020303" pitchFamily="18" charset="0"/>
              </a:rPr>
              <a:t>  -  Goudy Old Style 50</a:t>
            </a:r>
          </a:p>
          <a:p>
            <a:pPr algn="l"/>
            <a:endParaRPr lang="en-GB" sz="1500" dirty="0">
              <a:latin typeface="Goudy Old Style" panose="02020502050305020303" pitchFamily="18" charset="0"/>
            </a:endParaRPr>
          </a:p>
          <a:p>
            <a:endParaRPr lang="en-GB" dirty="0">
              <a:latin typeface="Goudy Old Style" panose="02020502050305020303" pitchFamily="18" charset="0"/>
            </a:endParaRPr>
          </a:p>
        </p:txBody>
      </p:sp>
      <p:sp>
        <p:nvSpPr>
          <p:cNvPr id="6" name="Slide Number Placeholder 5">
            <a:extLst>
              <a:ext uri="{FF2B5EF4-FFF2-40B4-BE49-F238E27FC236}">
                <a16:creationId xmlns:a16="http://schemas.microsoft.com/office/drawing/2014/main" id="{54037EC7-0BE5-CC7B-3D00-7606CABE3828}"/>
              </a:ext>
            </a:extLst>
          </p:cNvPr>
          <p:cNvSpPr>
            <a:spLocks noGrp="1"/>
          </p:cNvSpPr>
          <p:nvPr>
            <p:ph type="sldNum" sz="quarter" idx="12"/>
          </p:nvPr>
        </p:nvSpPr>
        <p:spPr/>
        <p:txBody>
          <a:bodyPr/>
          <a:lstStyle/>
          <a:p>
            <a:fld id="{E06FC973-BC9E-4CEA-98CB-738FBE5482EF}" type="slidenum">
              <a:rPr lang="en-GB" smtClean="0"/>
              <a:t>12</a:t>
            </a:fld>
            <a:endParaRPr lang="en-GB" dirty="0"/>
          </a:p>
        </p:txBody>
      </p:sp>
    </p:spTree>
    <p:extLst>
      <p:ext uri="{BB962C8B-B14F-4D97-AF65-F5344CB8AC3E}">
        <p14:creationId xmlns:p14="http://schemas.microsoft.com/office/powerpoint/2010/main" val="38827848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1600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Font Style &amp; Size</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502144"/>
            <a:ext cx="9144001" cy="6339863"/>
          </a:xfrm>
          <a:solidFill>
            <a:schemeClr val="accent1">
              <a:lumMod val="20000"/>
              <a:lumOff val="80000"/>
            </a:schemeClr>
          </a:solidFill>
        </p:spPr>
        <p:txBody>
          <a:bodyPr>
            <a:normAutofit/>
          </a:bodyPr>
          <a:lstStyle/>
          <a:p>
            <a:r>
              <a:rPr lang="en-GB" dirty="0">
                <a:latin typeface="Goudy Old Style" panose="02020502050305020303" pitchFamily="18" charset="0"/>
              </a:rPr>
              <a:t>Nigeria 1950s 2d Grey  -  Goudy Old Style 24</a:t>
            </a:r>
          </a:p>
          <a:p>
            <a:r>
              <a:rPr lang="en-GB" b="1" dirty="0">
                <a:latin typeface="Goudy Old Style" panose="02020502050305020303" pitchFamily="18" charset="0"/>
              </a:rPr>
              <a:t>Nigeria 1950s 2d Grey  -  Goudy Old Style 24 bold</a:t>
            </a:r>
          </a:p>
          <a:p>
            <a:r>
              <a:rPr lang="en-GB" dirty="0"/>
              <a:t>Nigeria 1950s 2d Grey  -  Calibri 24</a:t>
            </a:r>
          </a:p>
          <a:p>
            <a:r>
              <a:rPr lang="en-GB" dirty="0">
                <a:latin typeface="Arial" panose="020B0604020202020204" pitchFamily="34" charset="0"/>
                <a:cs typeface="Arial" panose="020B0604020202020204" pitchFamily="34" charset="0"/>
              </a:rPr>
              <a:t>Nigeria 1950s 2d Grey  -  Arial 24</a:t>
            </a:r>
          </a:p>
          <a:p>
            <a:r>
              <a:rPr lang="en-GB" dirty="0">
                <a:latin typeface="Tahoma" panose="020B0604030504040204" pitchFamily="34" charset="0"/>
                <a:ea typeface="Tahoma" panose="020B0604030504040204" pitchFamily="34" charset="0"/>
                <a:cs typeface="Tahoma" panose="020B0604030504040204" pitchFamily="34" charset="0"/>
              </a:rPr>
              <a:t>Nigeria 1950s 2d Grey  -  Tahoma 24</a:t>
            </a:r>
          </a:p>
          <a:p>
            <a:r>
              <a:rPr lang="en-GB" dirty="0">
                <a:latin typeface="Lucida Calligraphy" panose="03010101010101010101" pitchFamily="66" charset="0"/>
              </a:rPr>
              <a:t>Nigeria 1950s 2d Grey  -  Lucida Calligraphy 24</a:t>
            </a:r>
          </a:p>
          <a:p>
            <a:r>
              <a:rPr lang="en-GB" dirty="0">
                <a:latin typeface="Book Antiqua" panose="02040602050305030304" pitchFamily="18" charset="0"/>
              </a:rPr>
              <a:t>Nigeria 1950s 2d Grey  -  Book Antigua 24</a:t>
            </a:r>
          </a:p>
          <a:p>
            <a:r>
              <a:rPr lang="en-GB" dirty="0">
                <a:latin typeface="Freestyle Script" panose="030804020302050B0404" pitchFamily="66" charset="0"/>
              </a:rPr>
              <a:t>Nigeria 1950s 2d Grey  -  Freestyle Script 24</a:t>
            </a:r>
          </a:p>
          <a:p>
            <a:r>
              <a:rPr lang="en-GB" dirty="0">
                <a:latin typeface="Broadway" panose="04040905080B02020502" pitchFamily="82" charset="0"/>
              </a:rPr>
              <a:t>Nigeria 1950s 2d Grey  -  Broadway 24</a:t>
            </a:r>
          </a:p>
          <a:p>
            <a:r>
              <a:rPr lang="en-GB" dirty="0">
                <a:latin typeface="Goudy Old Style" panose="02020502050305020303" pitchFamily="18" charset="0"/>
              </a:rPr>
              <a:t>Nigeria 1950s 2d Grey  -  Goudy Old Style 32</a:t>
            </a:r>
          </a:p>
          <a:p>
            <a:r>
              <a:rPr lang="en-GB" sz="2999" dirty="0">
                <a:latin typeface="Goudy Old Style" panose="02020502050305020303" pitchFamily="18" charset="0"/>
              </a:rPr>
              <a:t>Nigeria 1950s 2d Grey  -  Goudy Old Style 40</a:t>
            </a:r>
          </a:p>
          <a:p>
            <a:r>
              <a:rPr lang="en-GB" sz="3751" dirty="0">
                <a:latin typeface="Goudy Old Style" panose="02020502050305020303" pitchFamily="18" charset="0"/>
              </a:rPr>
              <a:t>Nigeria 1950s 2d Grey  -  Goudy Old Style 50</a:t>
            </a:r>
          </a:p>
          <a:p>
            <a:endParaRPr lang="en-GB" sz="3751"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C0C001EF-5D7E-4D35-A1EB-B020A186BD87}"/>
              </a:ext>
            </a:extLst>
          </p:cNvPr>
          <p:cNvSpPr>
            <a:spLocks noGrp="1"/>
          </p:cNvSpPr>
          <p:nvPr>
            <p:ph type="sldNum" sz="quarter" idx="12"/>
          </p:nvPr>
        </p:nvSpPr>
        <p:spPr/>
        <p:txBody>
          <a:bodyPr/>
          <a:lstStyle/>
          <a:p>
            <a:fld id="{E06FC973-BC9E-4CEA-98CB-738FBE5482EF}" type="slidenum">
              <a:rPr lang="en-GB" sz="1500">
                <a:solidFill>
                  <a:srgbClr val="FF0066"/>
                </a:solidFill>
              </a:rPr>
              <a:t>13</a:t>
            </a:fld>
            <a:endParaRPr lang="en-GB" sz="1500" dirty="0">
              <a:solidFill>
                <a:srgbClr val="FF0066"/>
              </a:solidFill>
            </a:endParaRPr>
          </a:p>
        </p:txBody>
      </p:sp>
    </p:spTree>
    <p:extLst>
      <p:ext uri="{BB962C8B-B14F-4D97-AF65-F5344CB8AC3E}">
        <p14:creationId xmlns:p14="http://schemas.microsoft.com/office/powerpoint/2010/main" val="41688724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2" y="-21428"/>
            <a:ext cx="9144001" cy="878676"/>
          </a:xfrm>
          <a:solidFill>
            <a:srgbClr val="FFFFA3"/>
          </a:solidFill>
        </p:spPr>
        <p:txBody>
          <a:bodyPr>
            <a:no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a:t>
            </a:r>
            <a:br>
              <a:rPr lang="en-GB" sz="2800" b="1" i="1" dirty="0">
                <a:latin typeface="Constantia" panose="02030602050306030303" pitchFamily="18" charset="0"/>
                <a:cs typeface="Arial" panose="020B0604020202020204" pitchFamily="34" charset="0"/>
              </a:rPr>
            </a:br>
            <a:r>
              <a:rPr lang="en-GB" sz="2800" b="1" i="1" dirty="0">
                <a:latin typeface="Constantia" panose="02030602050306030303" pitchFamily="18" charset="0"/>
                <a:cs typeface="Arial" panose="020B0604020202020204" pitchFamily="34" charset="0"/>
              </a:rPr>
              <a:t>Font Positioning and Variations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857255"/>
            <a:ext cx="9144001" cy="6000751"/>
          </a:xfrm>
          <a:solidFill>
            <a:schemeClr val="accent1">
              <a:lumMod val="20000"/>
              <a:lumOff val="80000"/>
            </a:schemeClr>
          </a:solidFill>
        </p:spPr>
        <p:txBody>
          <a:bodyPr>
            <a:normAutofit/>
          </a:bodyPr>
          <a:lstStyle/>
          <a:p>
            <a:pPr algn="l"/>
            <a:endParaRPr lang="en-GB" sz="751" dirty="0">
              <a:latin typeface="Goudy Old Style" panose="02020502050305020303" pitchFamily="18" charset="0"/>
            </a:endParaRPr>
          </a:p>
          <a:p>
            <a:pPr algn="l"/>
            <a:endParaRPr lang="en-GB" sz="1500" dirty="0">
              <a:latin typeface="Goudy Old Style" panose="02020502050305020303" pitchFamily="18" charset="0"/>
            </a:endParaRPr>
          </a:p>
          <a:p>
            <a:pPr algn="l"/>
            <a:r>
              <a:rPr lang="en-GB" sz="3600" b="1" dirty="0">
                <a:latin typeface="Goudy Old Style" panose="02020502050305020303" pitchFamily="18" charset="0"/>
              </a:rPr>
              <a:t>Use of text box</a:t>
            </a:r>
            <a:r>
              <a:rPr lang="en-GB" sz="3600" dirty="0">
                <a:latin typeface="Goudy Old Style" panose="02020502050305020303" pitchFamily="18" charset="0"/>
              </a:rPr>
              <a:t>: </a:t>
            </a: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8EB4CED7-FEC8-FB73-2F99-0908903357F3}"/>
              </a:ext>
            </a:extLst>
          </p:cNvPr>
          <p:cNvSpPr>
            <a:spLocks noGrp="1"/>
          </p:cNvSpPr>
          <p:nvPr>
            <p:ph type="sldNum" sz="quarter" idx="12"/>
          </p:nvPr>
        </p:nvSpPr>
        <p:spPr>
          <a:xfrm>
            <a:off x="6494535" y="6328251"/>
            <a:ext cx="2543175" cy="273844"/>
          </a:xfrm>
        </p:spPr>
        <p:txBody>
          <a:bodyPr/>
          <a:lstStyle/>
          <a:p>
            <a:fld id="{E06FC973-BC9E-4CEA-98CB-738FBE5482EF}" type="slidenum">
              <a:rPr lang="en-GB" sz="1500">
                <a:solidFill>
                  <a:srgbClr val="FF0066"/>
                </a:solidFill>
              </a:rPr>
              <a:t>14</a:t>
            </a:fld>
            <a:endParaRPr lang="en-GB" sz="1500" dirty="0">
              <a:solidFill>
                <a:srgbClr val="FF0066"/>
              </a:solidFill>
            </a:endParaRPr>
          </a:p>
        </p:txBody>
      </p:sp>
      <p:sp>
        <p:nvSpPr>
          <p:cNvPr id="5" name="TextBox 4">
            <a:extLst>
              <a:ext uri="{FF2B5EF4-FFF2-40B4-BE49-F238E27FC236}">
                <a16:creationId xmlns:a16="http://schemas.microsoft.com/office/drawing/2014/main" id="{BA9E148B-127A-F939-29F5-CDE0CB729DC4}"/>
              </a:ext>
            </a:extLst>
          </p:cNvPr>
          <p:cNvSpPr txBox="1"/>
          <p:nvPr/>
        </p:nvSpPr>
        <p:spPr>
          <a:xfrm>
            <a:off x="377950" y="2034765"/>
            <a:ext cx="8388096" cy="2862322"/>
          </a:xfrm>
          <a:prstGeom prst="rect">
            <a:avLst/>
          </a:prstGeom>
          <a:solidFill>
            <a:schemeClr val="accent4">
              <a:lumMod val="20000"/>
              <a:lumOff val="80000"/>
            </a:schemeClr>
          </a:solidFill>
          <a:ln w="38100">
            <a:solidFill>
              <a:srgbClr val="FF0000"/>
            </a:solidFill>
          </a:ln>
        </p:spPr>
        <p:txBody>
          <a:bodyPr wrap="square" rtlCol="0">
            <a:spAutoFit/>
          </a:bodyPr>
          <a:lstStyle/>
          <a:p>
            <a:r>
              <a:rPr lang="en-GB" sz="3600" dirty="0">
                <a:ln>
                  <a:solidFill>
                    <a:schemeClr val="accent1">
                      <a:lumMod val="50000"/>
                    </a:schemeClr>
                  </a:solidFill>
                </a:ln>
                <a:cs typeface="Arial" panose="020B0604020202020204" pitchFamily="34" charset="0"/>
              </a:rPr>
              <a:t>I can have my own background colour, font, and various types of borders – great for individual stamp &amp; cover borders. </a:t>
            </a:r>
          </a:p>
          <a:p>
            <a:r>
              <a:rPr lang="en-GB" sz="3600" dirty="0">
                <a:ln>
                  <a:solidFill>
                    <a:schemeClr val="accent1">
                      <a:lumMod val="50000"/>
                    </a:schemeClr>
                  </a:solidFill>
                </a:ln>
              </a:rPr>
              <a:t>I can be dragged around the slide, even turned sideways or upside down</a:t>
            </a:r>
          </a:p>
        </p:txBody>
      </p:sp>
    </p:spTree>
    <p:extLst>
      <p:ext uri="{BB962C8B-B14F-4D97-AF65-F5344CB8AC3E}">
        <p14:creationId xmlns:p14="http://schemas.microsoft.com/office/powerpoint/2010/main" val="32167899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5"/>
            <a:ext cx="9144001" cy="857251"/>
          </a:xfrm>
          <a:solidFill>
            <a:srgbClr val="FFFFA3"/>
          </a:solidFill>
        </p:spPr>
        <p:txBody>
          <a:bodyPr>
            <a:no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a:t>
            </a:r>
            <a:br>
              <a:rPr lang="en-GB" sz="2800" b="1" i="1" dirty="0">
                <a:latin typeface="Constantia" panose="02030602050306030303" pitchFamily="18" charset="0"/>
                <a:cs typeface="Arial" panose="020B0604020202020204" pitchFamily="34" charset="0"/>
              </a:rPr>
            </a:br>
            <a:r>
              <a:rPr lang="en-GB" sz="2800" b="1" i="1" dirty="0">
                <a:latin typeface="Constantia" panose="02030602050306030303" pitchFamily="18" charset="0"/>
                <a:cs typeface="Arial" panose="020B0604020202020204" pitchFamily="34" charset="0"/>
              </a:rPr>
              <a:t>Font Style &amp; Size Recommendations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857255"/>
            <a:ext cx="9144001" cy="6000751"/>
          </a:xfrm>
          <a:solidFill>
            <a:schemeClr val="accent1">
              <a:lumMod val="20000"/>
              <a:lumOff val="80000"/>
            </a:schemeClr>
          </a:solidFill>
        </p:spPr>
        <p:txBody>
          <a:bodyPr>
            <a:normAutofit/>
          </a:bodyPr>
          <a:lstStyle/>
          <a:p>
            <a:r>
              <a:rPr lang="en-GB" sz="3200" b="1" dirty="0">
                <a:latin typeface="Goudy Old Style" panose="02020502050305020303" pitchFamily="18" charset="0"/>
              </a:rPr>
              <a:t>Title font size: 36 pt + bolded (larger if room audience)</a:t>
            </a:r>
          </a:p>
          <a:p>
            <a:r>
              <a:rPr lang="en-GB" sz="3200" b="1" dirty="0">
                <a:latin typeface="Goudy Old Style" panose="02020502050305020303" pitchFamily="18" charset="0"/>
              </a:rPr>
              <a:t>Sub-Headings: 32 pt + bolded (larger if room audience)</a:t>
            </a:r>
          </a:p>
          <a:p>
            <a:r>
              <a:rPr lang="en-GB" sz="3200" dirty="0">
                <a:latin typeface="Goudy Old Style" panose="02020502050305020303" pitchFamily="18" charset="0"/>
              </a:rPr>
              <a:t>Text: Minimum 24 pt (32 pt minimum if room audience)</a:t>
            </a:r>
          </a:p>
          <a:p>
            <a:r>
              <a:rPr lang="en-GB" sz="3200" dirty="0">
                <a:latin typeface="Goudy Old Style" panose="02020502050305020303" pitchFamily="18" charset="0"/>
              </a:rPr>
              <a:t>Bold most headings and sub-headings</a:t>
            </a:r>
          </a:p>
          <a:p>
            <a:endParaRPr lang="en-GB" dirty="0">
              <a:latin typeface="Goudy Old Style" panose="02020502050305020303" pitchFamily="18" charset="0"/>
              <a:ea typeface="Tahoma" panose="020B0604030504040204" pitchFamily="34" charset="0"/>
              <a:cs typeface="Tahoma" panose="020B0604030504040204" pitchFamily="34" charset="0"/>
            </a:endParaRPr>
          </a:p>
          <a:p>
            <a:endParaRPr lang="en-GB" sz="3751"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CC524A48-A28F-2F8E-D1AB-97B37966391F}"/>
              </a:ext>
            </a:extLst>
          </p:cNvPr>
          <p:cNvSpPr>
            <a:spLocks noGrp="1"/>
          </p:cNvSpPr>
          <p:nvPr>
            <p:ph type="sldNum" sz="quarter" idx="12"/>
          </p:nvPr>
        </p:nvSpPr>
        <p:spPr>
          <a:xfrm>
            <a:off x="6470151" y="6331651"/>
            <a:ext cx="2446735" cy="273844"/>
          </a:xfrm>
        </p:spPr>
        <p:txBody>
          <a:bodyPr/>
          <a:lstStyle/>
          <a:p>
            <a:fld id="{E06FC973-BC9E-4CEA-98CB-738FBE5482EF}" type="slidenum">
              <a:rPr lang="en-GB" sz="1500">
                <a:solidFill>
                  <a:srgbClr val="FF0066"/>
                </a:solidFill>
              </a:rPr>
              <a:t>15</a:t>
            </a:fld>
            <a:endParaRPr lang="en-GB" sz="1500" dirty="0">
              <a:solidFill>
                <a:srgbClr val="FF0066"/>
              </a:solidFill>
            </a:endParaRPr>
          </a:p>
        </p:txBody>
      </p:sp>
    </p:spTree>
    <p:extLst>
      <p:ext uri="{BB962C8B-B14F-4D97-AF65-F5344CB8AC3E}">
        <p14:creationId xmlns:p14="http://schemas.microsoft.com/office/powerpoint/2010/main" val="32279783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0"/>
            <a:ext cx="9144001" cy="865632"/>
          </a:xfrm>
          <a:solidFill>
            <a:srgbClr val="FFFFA3"/>
          </a:solidFill>
        </p:spPr>
        <p:txBody>
          <a:bodyPr>
            <a:no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a:t>
            </a:r>
            <a:br>
              <a:rPr lang="en-GB" sz="2800" b="1" i="1" dirty="0">
                <a:latin typeface="Constantia" panose="02030602050306030303" pitchFamily="18" charset="0"/>
                <a:cs typeface="Arial" panose="020B0604020202020204" pitchFamily="34" charset="0"/>
              </a:rPr>
            </a:br>
            <a:r>
              <a:rPr lang="en-GB" sz="2800" b="1" i="1" dirty="0">
                <a:latin typeface="Constantia" panose="02030602050306030303" pitchFamily="18" charset="0"/>
                <a:cs typeface="Arial" panose="020B0604020202020204" pitchFamily="34" charset="0"/>
              </a:rPr>
              <a:t>Font Style &amp; Size Recommendations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865632"/>
            <a:ext cx="9144001" cy="5992368"/>
          </a:xfrm>
          <a:solidFill>
            <a:schemeClr val="accent1">
              <a:lumMod val="20000"/>
              <a:lumOff val="80000"/>
            </a:schemeClr>
          </a:solidFill>
        </p:spPr>
        <p:txBody>
          <a:bodyPr>
            <a:normAutofit/>
          </a:bodyPr>
          <a:lstStyle/>
          <a:p>
            <a:r>
              <a:rPr lang="en-GB" sz="3600" b="1" dirty="0">
                <a:latin typeface="Goudy Old Style" panose="02020502050305020303" pitchFamily="18" charset="0"/>
              </a:rPr>
              <a:t>Title font size: 36 pt + bolded (larger if room audience)</a:t>
            </a:r>
          </a:p>
          <a:p>
            <a:r>
              <a:rPr lang="en-GB" sz="3200" b="1" dirty="0">
                <a:latin typeface="Goudy Old Style" panose="02020502050305020303" pitchFamily="18" charset="0"/>
              </a:rPr>
              <a:t>Sub-Headings: 32 pt + bolded (larger if room audience)</a:t>
            </a:r>
          </a:p>
          <a:p>
            <a:r>
              <a:rPr lang="en-GB" dirty="0">
                <a:latin typeface="Goudy Old Style" panose="02020502050305020303" pitchFamily="18" charset="0"/>
              </a:rPr>
              <a:t>Text: Minimum 24 pt (32 pt minimum if room audience)</a:t>
            </a:r>
          </a:p>
          <a:p>
            <a:r>
              <a:rPr lang="en-GB" dirty="0">
                <a:latin typeface="Goudy Old Style" panose="02020502050305020303" pitchFamily="18" charset="0"/>
              </a:rPr>
              <a:t>Bold most headings and sub-headings</a:t>
            </a:r>
          </a:p>
          <a:p>
            <a:endParaRPr lang="en-GB" dirty="0">
              <a:latin typeface="Goudy Old Style" panose="02020502050305020303" pitchFamily="18" charset="0"/>
              <a:ea typeface="Tahoma" panose="020B0604030504040204" pitchFamily="34" charset="0"/>
              <a:cs typeface="Tahoma" panose="020B0604030504040204" pitchFamily="34" charset="0"/>
            </a:endParaRPr>
          </a:p>
          <a:p>
            <a:r>
              <a:rPr lang="en-GB" sz="2800" dirty="0">
                <a:solidFill>
                  <a:srgbClr val="C00000"/>
                </a:solidFill>
                <a:latin typeface="Tahoma" panose="020B0604030504040204" pitchFamily="34" charset="0"/>
                <a:ea typeface="Tahoma" panose="020B0604030504040204" pitchFamily="34" charset="0"/>
                <a:cs typeface="Tahoma" panose="020B0604030504040204" pitchFamily="34" charset="0"/>
              </a:rPr>
              <a:t>Keep to simple font styles, not flowery nor </a:t>
            </a:r>
          </a:p>
          <a:p>
            <a:r>
              <a:rPr lang="en-GB" sz="2800" dirty="0">
                <a:solidFill>
                  <a:srgbClr val="C00000"/>
                </a:solidFill>
                <a:latin typeface="Tahoma" panose="020B0604030504040204" pitchFamily="34" charset="0"/>
                <a:ea typeface="Tahoma" panose="020B0604030504040204" pitchFamily="34" charset="0"/>
                <a:cs typeface="Tahoma" panose="020B0604030504040204" pitchFamily="34" charset="0"/>
              </a:rPr>
              <a:t>too blocky nor elaborate</a:t>
            </a:r>
          </a:p>
          <a:p>
            <a:r>
              <a:rPr lang="en-GB" sz="2800" b="1" dirty="0">
                <a:solidFill>
                  <a:srgbClr val="C00000"/>
                </a:solidFill>
                <a:latin typeface="Freestyle Script" panose="030804020302050B0404" pitchFamily="66" charset="0"/>
              </a:rPr>
              <a:t>X </a:t>
            </a:r>
            <a:r>
              <a:rPr lang="en-GB" sz="2800" dirty="0">
                <a:solidFill>
                  <a:srgbClr val="C00000"/>
                </a:solidFill>
                <a:latin typeface="Freestyle Script" panose="030804020302050B0404" pitchFamily="66" charset="0"/>
              </a:rPr>
              <a:t>Nigeria 1950s 2d Grey  -  Freestyle Script 28</a:t>
            </a:r>
          </a:p>
          <a:p>
            <a:r>
              <a:rPr lang="en-GB" sz="3200" dirty="0">
                <a:solidFill>
                  <a:srgbClr val="C00000"/>
                </a:solidFill>
                <a:latin typeface="Broadway" panose="04040905080B02020502" pitchFamily="82" charset="0"/>
              </a:rPr>
              <a:t>X Nigeria 1950s 2d Grey  -  Broadway 32</a:t>
            </a:r>
          </a:p>
          <a:p>
            <a:endParaRPr lang="en-GB" dirty="0">
              <a:latin typeface="Broadway" panose="04040905080B02020502" pitchFamily="82" charset="0"/>
            </a:endParaRPr>
          </a:p>
          <a:p>
            <a:endParaRPr lang="en-GB" sz="3751"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83C608FA-14D5-824D-2EE5-602C7579E053}"/>
              </a:ext>
            </a:extLst>
          </p:cNvPr>
          <p:cNvSpPr>
            <a:spLocks noGrp="1"/>
          </p:cNvSpPr>
          <p:nvPr>
            <p:ph type="sldNum" sz="quarter" idx="12"/>
          </p:nvPr>
        </p:nvSpPr>
        <p:spPr>
          <a:xfrm>
            <a:off x="6457954" y="6434135"/>
            <a:ext cx="2457451" cy="273844"/>
          </a:xfrm>
        </p:spPr>
        <p:txBody>
          <a:bodyPr/>
          <a:lstStyle/>
          <a:p>
            <a:fld id="{E06FC973-BC9E-4CEA-98CB-738FBE5482EF}" type="slidenum">
              <a:rPr lang="en-GB" sz="1500">
                <a:solidFill>
                  <a:srgbClr val="FF0066"/>
                </a:solidFill>
              </a:rPr>
              <a:t>16</a:t>
            </a:fld>
            <a:endParaRPr lang="en-GB" sz="1500" dirty="0">
              <a:solidFill>
                <a:srgbClr val="FF0066"/>
              </a:solidFill>
            </a:endParaRPr>
          </a:p>
        </p:txBody>
      </p:sp>
    </p:spTree>
    <p:extLst>
      <p:ext uri="{BB962C8B-B14F-4D97-AF65-F5344CB8AC3E}">
        <p14:creationId xmlns:p14="http://schemas.microsoft.com/office/powerpoint/2010/main" val="2390484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5"/>
            <a:ext cx="9144001" cy="857251"/>
          </a:xfrm>
          <a:solidFill>
            <a:srgbClr val="FFFFA3"/>
          </a:solidFill>
        </p:spPr>
        <p:txBody>
          <a:bodyPr>
            <a:no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a:t>
            </a:r>
            <a:br>
              <a:rPr lang="en-GB" sz="2800" b="1" i="1" dirty="0">
                <a:latin typeface="Constantia" panose="02030602050306030303" pitchFamily="18" charset="0"/>
                <a:cs typeface="Arial" panose="020B0604020202020204" pitchFamily="34" charset="0"/>
              </a:rPr>
            </a:br>
            <a:r>
              <a:rPr lang="en-GB" sz="2800" b="1" i="1" dirty="0">
                <a:latin typeface="Constantia" panose="02030602050306030303" pitchFamily="18" charset="0"/>
                <a:cs typeface="Arial" panose="020B0604020202020204" pitchFamily="34" charset="0"/>
              </a:rPr>
              <a:t>Font Style &amp; Size Recommendations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857255"/>
            <a:ext cx="9144001" cy="6000751"/>
          </a:xfrm>
          <a:solidFill>
            <a:schemeClr val="accent1">
              <a:lumMod val="20000"/>
              <a:lumOff val="80000"/>
            </a:schemeClr>
          </a:solidFill>
        </p:spPr>
        <p:txBody>
          <a:bodyPr>
            <a:normAutofit fontScale="92500" lnSpcReduction="10000"/>
          </a:bodyPr>
          <a:lstStyle/>
          <a:p>
            <a:r>
              <a:rPr lang="en-GB" sz="3600" b="1" dirty="0">
                <a:latin typeface="Goudy Old Style" panose="02020502050305020303" pitchFamily="18" charset="0"/>
              </a:rPr>
              <a:t>Title font size: 36 pt + bolded (larger if room audience)</a:t>
            </a:r>
          </a:p>
          <a:p>
            <a:r>
              <a:rPr lang="en-GB" sz="3200" b="1" dirty="0">
                <a:latin typeface="Goudy Old Style" panose="02020502050305020303" pitchFamily="18" charset="0"/>
              </a:rPr>
              <a:t>Sub-Headings: 32 pt + bolded (larger if room audience)</a:t>
            </a:r>
          </a:p>
          <a:p>
            <a:r>
              <a:rPr lang="en-GB" dirty="0">
                <a:latin typeface="Goudy Old Style" panose="02020502050305020303" pitchFamily="18" charset="0"/>
              </a:rPr>
              <a:t>Text: Minimum 24 pt (32 pt minimum if room audience)</a:t>
            </a:r>
          </a:p>
          <a:p>
            <a:r>
              <a:rPr lang="en-GB" b="1" dirty="0">
                <a:latin typeface="Goudy Old Style" panose="02020502050305020303" pitchFamily="18" charset="0"/>
              </a:rPr>
              <a:t>Bold most headings and sub-headings</a:t>
            </a:r>
          </a:p>
          <a:p>
            <a:endParaRPr lang="en-GB" dirty="0">
              <a:latin typeface="Goudy Old Style" panose="02020502050305020303" pitchFamily="18" charset="0"/>
              <a:ea typeface="Tahoma" panose="020B0604030504040204" pitchFamily="34" charset="0"/>
              <a:cs typeface="Tahoma" panose="020B0604030504040204" pitchFamily="34" charset="0"/>
            </a:endParaRPr>
          </a:p>
          <a:p>
            <a:r>
              <a:rPr lang="en-GB" sz="2800" dirty="0">
                <a:solidFill>
                  <a:srgbClr val="C00000"/>
                </a:solidFill>
                <a:latin typeface="Tahoma" panose="020B0604030504040204" pitchFamily="34" charset="0"/>
                <a:ea typeface="Tahoma" panose="020B0604030504040204" pitchFamily="34" charset="0"/>
                <a:cs typeface="Tahoma" panose="020B0604030504040204" pitchFamily="34" charset="0"/>
              </a:rPr>
              <a:t>Keep to simple font types, not flowery nor </a:t>
            </a:r>
          </a:p>
          <a:p>
            <a:r>
              <a:rPr lang="en-GB" sz="2800" dirty="0">
                <a:solidFill>
                  <a:srgbClr val="C00000"/>
                </a:solidFill>
                <a:latin typeface="Tahoma" panose="020B0604030504040204" pitchFamily="34" charset="0"/>
                <a:ea typeface="Tahoma" panose="020B0604030504040204" pitchFamily="34" charset="0"/>
                <a:cs typeface="Tahoma" panose="020B0604030504040204" pitchFamily="34" charset="0"/>
              </a:rPr>
              <a:t>too blocky nor elaborate</a:t>
            </a:r>
          </a:p>
          <a:p>
            <a:r>
              <a:rPr lang="en-GB" sz="3000" b="1" dirty="0">
                <a:solidFill>
                  <a:srgbClr val="C00000"/>
                </a:solidFill>
                <a:latin typeface="Freestyle Script" panose="030804020302050B0404" pitchFamily="66" charset="0"/>
              </a:rPr>
              <a:t>X </a:t>
            </a:r>
            <a:r>
              <a:rPr lang="en-GB" sz="3000" dirty="0">
                <a:solidFill>
                  <a:srgbClr val="C00000"/>
                </a:solidFill>
                <a:latin typeface="Freestyle Script" panose="030804020302050B0404" pitchFamily="66" charset="0"/>
              </a:rPr>
              <a:t>Nigeria 1950s 2d Grey  -  Freestyle Script 28</a:t>
            </a:r>
          </a:p>
          <a:p>
            <a:r>
              <a:rPr lang="en-GB" sz="3500" dirty="0">
                <a:solidFill>
                  <a:srgbClr val="C00000"/>
                </a:solidFill>
                <a:latin typeface="Broadway" panose="04040905080B02020502" pitchFamily="82" charset="0"/>
              </a:rPr>
              <a:t>X Nigeria 1950s 2d Grey  -  Broadway 32</a:t>
            </a:r>
          </a:p>
          <a:p>
            <a:r>
              <a:rPr lang="en-GB" sz="3900" b="1" dirty="0">
                <a:solidFill>
                  <a:schemeClr val="accent6">
                    <a:lumMod val="50000"/>
                  </a:schemeClr>
                </a:solidFill>
                <a:latin typeface="Goudy Old Style" panose="02020502050305020303" pitchFamily="18" charset="0"/>
              </a:rPr>
              <a:t>Do not mix too many font styles and sizes on same slide &amp;/or presentation: three (3) maximum</a:t>
            </a:r>
          </a:p>
          <a:p>
            <a:endParaRPr lang="en-GB" sz="3751"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8E69AE21-2A45-6D0D-188D-95A7071EFA21}"/>
              </a:ext>
            </a:extLst>
          </p:cNvPr>
          <p:cNvSpPr>
            <a:spLocks noGrp="1"/>
          </p:cNvSpPr>
          <p:nvPr>
            <p:ph type="sldNum" sz="quarter" idx="12"/>
          </p:nvPr>
        </p:nvSpPr>
        <p:spPr>
          <a:xfrm>
            <a:off x="6506719" y="6416995"/>
            <a:ext cx="2521744" cy="273844"/>
          </a:xfrm>
        </p:spPr>
        <p:txBody>
          <a:bodyPr/>
          <a:lstStyle/>
          <a:p>
            <a:fld id="{E06FC973-BC9E-4CEA-98CB-738FBE5482EF}" type="slidenum">
              <a:rPr lang="en-GB" sz="1500">
                <a:solidFill>
                  <a:srgbClr val="FF0066"/>
                </a:solidFill>
              </a:rPr>
              <a:t>17</a:t>
            </a:fld>
            <a:endParaRPr lang="en-GB" sz="1500" dirty="0">
              <a:solidFill>
                <a:srgbClr val="FF0066"/>
              </a:solidFill>
            </a:endParaRPr>
          </a:p>
        </p:txBody>
      </p:sp>
    </p:spTree>
    <p:extLst>
      <p:ext uri="{BB962C8B-B14F-4D97-AF65-F5344CB8AC3E}">
        <p14:creationId xmlns:p14="http://schemas.microsoft.com/office/powerpoint/2010/main" val="33962923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Colours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4"/>
            <a:ext cx="9144001" cy="6371863"/>
          </a:xfrm>
          <a:solidFill>
            <a:srgbClr val="FEF3A4"/>
          </a:solidFill>
        </p:spPr>
        <p:txBody>
          <a:bodyPr>
            <a:normAutofit/>
          </a:bodyPr>
          <a:lstStyle/>
          <a:p>
            <a:r>
              <a:rPr lang="en-GB" b="1" dirty="0">
                <a:latin typeface="Goudy Old Style" panose="02020502050305020303" pitchFamily="18" charset="0"/>
              </a:rPr>
              <a:t>Nigeria 1950s 2d Grey  -  Goudy Old Style 24 bold Black</a:t>
            </a:r>
          </a:p>
          <a:p>
            <a:r>
              <a:rPr lang="en-GB" b="1" dirty="0">
                <a:solidFill>
                  <a:srgbClr val="FF0000"/>
                </a:solidFill>
                <a:latin typeface="Goudy Old Style" panose="02020502050305020303" pitchFamily="18" charset="0"/>
              </a:rPr>
              <a:t>Nigeria 1950s 2d Grey  -  Goudy Old Style 24 bold Red</a:t>
            </a:r>
          </a:p>
          <a:p>
            <a:r>
              <a:rPr lang="en-GB" b="1" dirty="0">
                <a:solidFill>
                  <a:srgbClr val="C00000"/>
                </a:solidFill>
                <a:latin typeface="Goudy Old Style" panose="02020502050305020303" pitchFamily="18" charset="0"/>
              </a:rPr>
              <a:t>Nigeria 1950s 2d Grey  -  Goudy Old Style 24 bold Red-brown</a:t>
            </a:r>
          </a:p>
          <a:p>
            <a:r>
              <a:rPr lang="en-GB" b="1" dirty="0">
                <a:solidFill>
                  <a:srgbClr val="00B0F0"/>
                </a:solidFill>
                <a:latin typeface="Goudy Old Style" panose="02020502050305020303" pitchFamily="18" charset="0"/>
              </a:rPr>
              <a:t>Nigeria 1950s 2d Grey  -  Goudy Old Style 24 bold Bright blue</a:t>
            </a:r>
          </a:p>
          <a:p>
            <a:r>
              <a:rPr lang="en-GB" b="1" dirty="0">
                <a:solidFill>
                  <a:schemeClr val="accent6">
                    <a:lumMod val="50000"/>
                  </a:schemeClr>
                </a:solidFill>
                <a:latin typeface="Goudy Old Style" panose="02020502050305020303" pitchFamily="18" charset="0"/>
              </a:rPr>
              <a:t>Nigeria 1950s 2d Grey  -  Goudy Old Style 24 bold Dark green</a:t>
            </a:r>
          </a:p>
          <a:p>
            <a:r>
              <a:rPr lang="en-GB" b="1" dirty="0">
                <a:solidFill>
                  <a:schemeClr val="accent2">
                    <a:lumMod val="75000"/>
                  </a:schemeClr>
                </a:solidFill>
                <a:latin typeface="Goudy Old Style" panose="02020502050305020303" pitchFamily="18" charset="0"/>
              </a:rPr>
              <a:t>Nigeria 1950s 2d Grey  -  Goudy Old Style 24 bold Brown</a:t>
            </a:r>
          </a:p>
          <a:p>
            <a:r>
              <a:rPr lang="en-GB" b="1" dirty="0">
                <a:solidFill>
                  <a:schemeClr val="accent3">
                    <a:lumMod val="75000"/>
                  </a:schemeClr>
                </a:solidFill>
                <a:latin typeface="Goudy Old Style" panose="02020502050305020303" pitchFamily="18" charset="0"/>
              </a:rPr>
              <a:t>Nigeria 1950s 2d Grey  -  Goudy Old Style 24 bold Grey</a:t>
            </a:r>
          </a:p>
          <a:p>
            <a:r>
              <a:rPr lang="en-GB" b="1" dirty="0">
                <a:solidFill>
                  <a:schemeClr val="accent4"/>
                </a:solidFill>
                <a:latin typeface="Goudy Old Style" panose="02020502050305020303" pitchFamily="18" charset="0"/>
              </a:rPr>
              <a:t>Nigeria 1950s 2d Grey  -  Goudy Old Style 24 bold Orange</a:t>
            </a:r>
          </a:p>
          <a:p>
            <a:r>
              <a:rPr lang="en-GB" b="1" dirty="0">
                <a:solidFill>
                  <a:srgbClr val="FF0066"/>
                </a:solidFill>
                <a:latin typeface="Goudy Old Style" panose="02020502050305020303" pitchFamily="18" charset="0"/>
              </a:rPr>
              <a:t>Nigeria 1950s 2d Grey  -  Goudy Old Style 24 bold Pink</a:t>
            </a:r>
          </a:p>
          <a:p>
            <a:r>
              <a:rPr lang="en-GB" b="1" dirty="0">
                <a:solidFill>
                  <a:srgbClr val="FFFF00"/>
                </a:solidFill>
                <a:latin typeface="Goudy Old Style" panose="02020502050305020303" pitchFamily="18" charset="0"/>
              </a:rPr>
              <a:t>Nigeria 1950s 2d Grey  -  Goudy Old Style 24 bold Yellow</a:t>
            </a:r>
          </a:p>
          <a:p>
            <a:r>
              <a:rPr lang="en-GB" b="1" dirty="0">
                <a:solidFill>
                  <a:srgbClr val="660066"/>
                </a:solidFill>
                <a:latin typeface="Goudy Old Style" panose="02020502050305020303" pitchFamily="18" charset="0"/>
              </a:rPr>
              <a:t>Nigeria 1950s 2d Grey  -  Goudy Old Style 24 bold Purple</a:t>
            </a:r>
          </a:p>
          <a:p>
            <a:r>
              <a:rPr lang="en-GB" b="1" dirty="0">
                <a:solidFill>
                  <a:srgbClr val="33CC33"/>
                </a:solidFill>
                <a:latin typeface="Goudy Old Style" panose="02020502050305020303" pitchFamily="18" charset="0"/>
              </a:rPr>
              <a:t>Nigeria 1950s 2d Grey  -  Goudy Old Style 24 bold Green</a:t>
            </a: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E536C0D8-E2E5-CBD2-AC99-35B3574897C4}"/>
              </a:ext>
            </a:extLst>
          </p:cNvPr>
          <p:cNvSpPr>
            <a:spLocks noGrp="1"/>
          </p:cNvSpPr>
          <p:nvPr>
            <p:ph type="sldNum" sz="quarter" idx="12"/>
          </p:nvPr>
        </p:nvSpPr>
        <p:spPr>
          <a:xfrm>
            <a:off x="6433575" y="6477955"/>
            <a:ext cx="2478881" cy="273844"/>
          </a:xfrm>
        </p:spPr>
        <p:txBody>
          <a:bodyPr/>
          <a:lstStyle/>
          <a:p>
            <a:fld id="{E06FC973-BC9E-4CEA-98CB-738FBE5482EF}" type="slidenum">
              <a:rPr lang="en-GB" sz="1500">
                <a:solidFill>
                  <a:srgbClr val="FF0066"/>
                </a:solidFill>
              </a:rPr>
              <a:t>18</a:t>
            </a:fld>
            <a:endParaRPr lang="en-GB" sz="1500" dirty="0">
              <a:solidFill>
                <a:srgbClr val="FF0066"/>
              </a:solidFill>
            </a:endParaRPr>
          </a:p>
        </p:txBody>
      </p:sp>
    </p:spTree>
    <p:extLst>
      <p:ext uri="{BB962C8B-B14F-4D97-AF65-F5344CB8AC3E}">
        <p14:creationId xmlns:p14="http://schemas.microsoft.com/office/powerpoint/2010/main" val="31287280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0"/>
            <a:ext cx="9144001" cy="524256"/>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Colours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524263"/>
            <a:ext cx="9144001" cy="6333743"/>
          </a:xfrm>
          <a:solidFill>
            <a:srgbClr val="FEF3A4"/>
          </a:solidFill>
        </p:spPr>
        <p:txBody>
          <a:bodyPr>
            <a:normAutofit/>
          </a:bodyPr>
          <a:lstStyle/>
          <a:p>
            <a:endParaRPr lang="en-GB" sz="2700" b="1" dirty="0">
              <a:latin typeface="Goudy Old Style" panose="02020502050305020303" pitchFamily="18" charset="0"/>
            </a:endParaRPr>
          </a:p>
          <a:p>
            <a:r>
              <a:rPr lang="en-GB" sz="3600" b="1" dirty="0">
                <a:latin typeface="Goudy Old Style" panose="02020502050305020303" pitchFamily="18" charset="0"/>
              </a:rPr>
              <a:t>Use dark colours on light backgrounds; light colours on dark backgrounds</a:t>
            </a:r>
          </a:p>
          <a:p>
            <a:endParaRPr lang="en-GB"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B4082BC3-7F37-B6A1-3830-BC734AB0BA49}"/>
              </a:ext>
            </a:extLst>
          </p:cNvPr>
          <p:cNvSpPr>
            <a:spLocks noGrp="1"/>
          </p:cNvSpPr>
          <p:nvPr>
            <p:ph type="sldNum" sz="quarter" idx="12"/>
          </p:nvPr>
        </p:nvSpPr>
        <p:spPr>
          <a:xfrm>
            <a:off x="6531109" y="6333745"/>
            <a:ext cx="2489597" cy="273844"/>
          </a:xfrm>
        </p:spPr>
        <p:txBody>
          <a:bodyPr/>
          <a:lstStyle/>
          <a:p>
            <a:fld id="{E06FC973-BC9E-4CEA-98CB-738FBE5482EF}" type="slidenum">
              <a:rPr lang="en-GB" sz="1500">
                <a:solidFill>
                  <a:srgbClr val="FF0066"/>
                </a:solidFill>
              </a:rPr>
              <a:t>19</a:t>
            </a:fld>
            <a:endParaRPr lang="en-GB" sz="1500" dirty="0">
              <a:solidFill>
                <a:srgbClr val="FF0066"/>
              </a:solidFill>
            </a:endParaRPr>
          </a:p>
        </p:txBody>
      </p:sp>
    </p:spTree>
    <p:extLst>
      <p:ext uri="{BB962C8B-B14F-4D97-AF65-F5344CB8AC3E}">
        <p14:creationId xmlns:p14="http://schemas.microsoft.com/office/powerpoint/2010/main" val="5523999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7E59F0-13E3-4AEC-5DC1-60047BA4597F}"/>
              </a:ext>
            </a:extLst>
          </p:cNvPr>
          <p:cNvSpPr>
            <a:spLocks noGrp="1"/>
          </p:cNvSpPr>
          <p:nvPr>
            <p:ph type="ctrTitle"/>
          </p:nvPr>
        </p:nvSpPr>
        <p:spPr>
          <a:xfrm>
            <a:off x="7" y="0"/>
            <a:ext cx="9144001" cy="816864"/>
          </a:xfrm>
          <a:solidFill>
            <a:srgbClr val="FFFF00"/>
          </a:solidFill>
        </p:spPr>
        <p:txBody>
          <a:bodyPr>
            <a:noAutofit/>
          </a:bodyPr>
          <a:lstStyle/>
          <a:p>
            <a:r>
              <a:rPr lang="en-GB" sz="2551" b="1" i="1" dirty="0">
                <a:latin typeface="Constantia" panose="02030602050306030303" pitchFamily="18" charset="0"/>
                <a:cs typeface="Arial" panose="020B0604020202020204" pitchFamily="34" charset="0"/>
              </a:rPr>
              <a:t>WASC  </a:t>
            </a:r>
            <a:r>
              <a:rPr lang="en-GB" sz="2551" b="1" i="1" dirty="0" err="1">
                <a:latin typeface="Constantia" panose="02030602050306030303" pitchFamily="18" charset="0"/>
                <a:cs typeface="Arial" panose="020B0604020202020204" pitchFamily="34" charset="0"/>
              </a:rPr>
              <a:t>Powerpoint</a:t>
            </a:r>
            <a:r>
              <a:rPr lang="en-GB" sz="2551" b="1" i="1" dirty="0">
                <a:latin typeface="Constantia" panose="02030602050306030303" pitchFamily="18" charset="0"/>
                <a:cs typeface="Arial" panose="020B0604020202020204" pitchFamily="34" charset="0"/>
              </a:rPr>
              <a:t>  Training : </a:t>
            </a:r>
            <a:br>
              <a:rPr lang="en-GB" sz="2551" b="1" i="1" dirty="0">
                <a:latin typeface="Constantia" panose="02030602050306030303" pitchFamily="18" charset="0"/>
                <a:cs typeface="Arial" panose="020B0604020202020204" pitchFamily="34" charset="0"/>
              </a:rPr>
            </a:br>
            <a:r>
              <a:rPr lang="en-GB" sz="2551" b="1" i="1" dirty="0">
                <a:latin typeface="Constantia" panose="02030602050306030303" pitchFamily="18" charset="0"/>
                <a:cs typeface="Arial" panose="020B0604020202020204" pitchFamily="34" charset="0"/>
              </a:rPr>
              <a:t>Preliminary Considerations</a:t>
            </a:r>
            <a:endParaRPr lang="en-GB" sz="2551"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816871"/>
            <a:ext cx="9144001" cy="6041135"/>
          </a:xfrm>
          <a:solidFill>
            <a:srgbClr val="FFFFA3"/>
          </a:solidFill>
          <a:ln>
            <a:solidFill>
              <a:schemeClr val="accent5">
                <a:lumMod val="50000"/>
              </a:schemeClr>
            </a:solidFill>
          </a:ln>
          <a:effectLst/>
        </p:spPr>
        <p:txBody>
          <a:bodyPr>
            <a:normAutofit/>
          </a:bodyPr>
          <a:lstStyle/>
          <a:p>
            <a:endParaRPr lang="en-GB" dirty="0"/>
          </a:p>
          <a:p>
            <a:pPr marL="342883" indent="-342883" algn="l">
              <a:buFont typeface="Wingdings" panose="05000000000000000000" pitchFamily="2" charset="2"/>
              <a:buChar char="§"/>
            </a:pPr>
            <a:r>
              <a:rPr lang="en-GB" sz="3600" b="1" dirty="0"/>
              <a:t>Constraint of oblong shape of slide</a:t>
            </a:r>
          </a:p>
        </p:txBody>
      </p:sp>
      <p:sp>
        <p:nvSpPr>
          <p:cNvPr id="5" name="Slide Number Placeholder 4">
            <a:extLst>
              <a:ext uri="{FF2B5EF4-FFF2-40B4-BE49-F238E27FC236}">
                <a16:creationId xmlns:a16="http://schemas.microsoft.com/office/drawing/2014/main" id="{395EA812-502E-C5E7-7A7A-E8859C7C9A64}"/>
              </a:ext>
            </a:extLst>
          </p:cNvPr>
          <p:cNvSpPr>
            <a:spLocks noGrp="1"/>
          </p:cNvSpPr>
          <p:nvPr>
            <p:ph type="sldNum" sz="quarter" idx="12"/>
          </p:nvPr>
        </p:nvSpPr>
        <p:spPr>
          <a:xfrm>
            <a:off x="8084011" y="6343843"/>
            <a:ext cx="814388" cy="273844"/>
          </a:xfrm>
        </p:spPr>
        <p:txBody>
          <a:bodyPr/>
          <a:lstStyle/>
          <a:p>
            <a:fld id="{E06FC973-BC9E-4CEA-98CB-738FBE5482EF}" type="slidenum">
              <a:rPr lang="en-GB" sz="1500">
                <a:solidFill>
                  <a:srgbClr val="FF0066"/>
                </a:solidFill>
              </a:rPr>
              <a:t>2</a:t>
            </a:fld>
            <a:endParaRPr lang="en-GB" sz="1500" dirty="0">
              <a:solidFill>
                <a:srgbClr val="FF0066"/>
              </a:solidFill>
            </a:endParaRPr>
          </a:p>
        </p:txBody>
      </p:sp>
    </p:spTree>
    <p:extLst>
      <p:ext uri="{BB962C8B-B14F-4D97-AF65-F5344CB8AC3E}">
        <p14:creationId xmlns:p14="http://schemas.microsoft.com/office/powerpoint/2010/main" val="282998269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Colours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4"/>
            <a:ext cx="9144001" cy="6371863"/>
          </a:xfrm>
          <a:solidFill>
            <a:srgbClr val="FEF3A4"/>
          </a:solidFill>
        </p:spPr>
        <p:txBody>
          <a:bodyPr>
            <a:normAutofit/>
          </a:bodyPr>
          <a:lstStyle/>
          <a:p>
            <a:endParaRPr lang="en-GB" sz="2700" b="1" dirty="0">
              <a:latin typeface="Goudy Old Style" panose="02020502050305020303" pitchFamily="18" charset="0"/>
            </a:endParaRPr>
          </a:p>
          <a:p>
            <a:r>
              <a:rPr lang="en-GB" sz="3600" dirty="0">
                <a:latin typeface="Goudy Old Style" panose="02020502050305020303" pitchFamily="18" charset="0"/>
              </a:rPr>
              <a:t>Use dark colours on light backgrounds; light colours on dark backgrounds</a:t>
            </a:r>
          </a:p>
          <a:p>
            <a:r>
              <a:rPr lang="en-GB" sz="3600" b="1" dirty="0">
                <a:solidFill>
                  <a:srgbClr val="00B050"/>
                </a:solidFill>
                <a:latin typeface="Goudy Old Style" panose="02020502050305020303" pitchFamily="18" charset="0"/>
              </a:rPr>
              <a:t>Pay attention to complementarity and contrast of text/images to background (green on orange as here not so good, dark green on orange below is much better)</a:t>
            </a:r>
          </a:p>
          <a:p>
            <a:endParaRPr lang="en-GB" b="1" dirty="0">
              <a:latin typeface="Goudy Old Style" panose="02020502050305020303" pitchFamily="18" charset="0"/>
            </a:endParaRPr>
          </a:p>
          <a:p>
            <a:r>
              <a:rPr lang="en-GB" sz="3600" b="1" dirty="0">
                <a:solidFill>
                  <a:srgbClr val="003300"/>
                </a:solidFill>
                <a:latin typeface="Goudy Old Style" panose="02020502050305020303" pitchFamily="18" charset="0"/>
              </a:rPr>
              <a:t>Pay attention to complementarity and contrast of text/images to background </a:t>
            </a: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BF4FC383-8E1F-6719-4BDE-FAA765F614E6}"/>
              </a:ext>
            </a:extLst>
          </p:cNvPr>
          <p:cNvSpPr>
            <a:spLocks noGrp="1"/>
          </p:cNvSpPr>
          <p:nvPr>
            <p:ph type="sldNum" sz="quarter" idx="12"/>
          </p:nvPr>
        </p:nvSpPr>
        <p:spPr/>
        <p:txBody>
          <a:bodyPr/>
          <a:lstStyle/>
          <a:p>
            <a:fld id="{E06FC973-BC9E-4CEA-98CB-738FBE5482EF}" type="slidenum">
              <a:rPr lang="en-GB" sz="1500">
                <a:solidFill>
                  <a:srgbClr val="FF0066"/>
                </a:solidFill>
              </a:rPr>
              <a:t>20</a:t>
            </a:fld>
            <a:endParaRPr lang="en-GB" sz="1500" dirty="0">
              <a:solidFill>
                <a:srgbClr val="FF0066"/>
              </a:solidFill>
            </a:endParaRPr>
          </a:p>
        </p:txBody>
      </p:sp>
    </p:spTree>
    <p:extLst>
      <p:ext uri="{BB962C8B-B14F-4D97-AF65-F5344CB8AC3E}">
        <p14:creationId xmlns:p14="http://schemas.microsoft.com/office/powerpoint/2010/main" val="35905860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2" y="-8384"/>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Colours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77760"/>
            <a:ext cx="9144001" cy="6380247"/>
          </a:xfrm>
          <a:solidFill>
            <a:srgbClr val="FEF3A4"/>
          </a:solidFill>
        </p:spPr>
        <p:txBody>
          <a:bodyPr>
            <a:normAutofit/>
          </a:bodyPr>
          <a:lstStyle/>
          <a:p>
            <a:endParaRPr lang="en-GB" sz="2700" b="1" dirty="0">
              <a:latin typeface="Goudy Old Style" panose="02020502050305020303" pitchFamily="18" charset="0"/>
            </a:endParaRPr>
          </a:p>
          <a:p>
            <a:r>
              <a:rPr lang="en-GB" sz="3600" dirty="0">
                <a:latin typeface="Goudy Old Style" panose="02020502050305020303" pitchFamily="18" charset="0"/>
              </a:rPr>
              <a:t>Use dark colours on light backgrounds; light colours on dark backgrounds</a:t>
            </a:r>
          </a:p>
          <a:p>
            <a:r>
              <a:rPr lang="en-GB" sz="3600" dirty="0">
                <a:solidFill>
                  <a:srgbClr val="00B050"/>
                </a:solidFill>
                <a:latin typeface="Goudy Old Style" panose="02020502050305020303" pitchFamily="18" charset="0"/>
              </a:rPr>
              <a:t>Pay attention to complementarity and contrast of text/images to background (green on blue as here not so good)</a:t>
            </a:r>
          </a:p>
          <a:p>
            <a:r>
              <a:rPr lang="en-GB" sz="3600" b="1" dirty="0">
                <a:solidFill>
                  <a:srgbClr val="C00000"/>
                </a:solidFill>
                <a:latin typeface="Goudy Old Style" panose="02020502050305020303" pitchFamily="18" charset="0"/>
              </a:rPr>
              <a:t>Use a range of colours to distinguish sections or chapters especially of backgrounds, </a:t>
            </a:r>
          </a:p>
          <a:p>
            <a:r>
              <a:rPr lang="en-GB" sz="3600" b="1" dirty="0">
                <a:solidFill>
                  <a:srgbClr val="C00000"/>
                </a:solidFill>
                <a:latin typeface="Goudy Old Style" panose="02020502050305020303" pitchFamily="18" charset="0"/>
              </a:rPr>
              <a:t>and groups of related words on a slide </a:t>
            </a:r>
          </a:p>
          <a:p>
            <a:endParaRPr lang="en-GB"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9AA7B97B-B748-93EB-3037-6B1BD7990CF4}"/>
              </a:ext>
            </a:extLst>
          </p:cNvPr>
          <p:cNvSpPr>
            <a:spLocks noGrp="1"/>
          </p:cNvSpPr>
          <p:nvPr>
            <p:ph type="sldNum" sz="quarter" idx="12"/>
          </p:nvPr>
        </p:nvSpPr>
        <p:spPr/>
        <p:txBody>
          <a:bodyPr/>
          <a:lstStyle/>
          <a:p>
            <a:fld id="{E06FC973-BC9E-4CEA-98CB-738FBE5482EF}" type="slidenum">
              <a:rPr lang="en-GB" sz="1500">
                <a:solidFill>
                  <a:srgbClr val="FF0066"/>
                </a:solidFill>
              </a:rPr>
              <a:t>21</a:t>
            </a:fld>
            <a:endParaRPr lang="en-GB" sz="1500" dirty="0">
              <a:solidFill>
                <a:srgbClr val="FF0066"/>
              </a:solidFill>
            </a:endParaRPr>
          </a:p>
        </p:txBody>
      </p:sp>
    </p:spTree>
    <p:extLst>
      <p:ext uri="{BB962C8B-B14F-4D97-AF65-F5344CB8AC3E}">
        <p14:creationId xmlns:p14="http://schemas.microsoft.com/office/powerpoint/2010/main" val="26396686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Colours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4"/>
            <a:ext cx="9144001" cy="6371863"/>
          </a:xfrm>
          <a:solidFill>
            <a:srgbClr val="FEF3A4"/>
          </a:solidFill>
        </p:spPr>
        <p:txBody>
          <a:bodyPr>
            <a:normAutofit/>
          </a:bodyPr>
          <a:lstStyle/>
          <a:p>
            <a:endParaRPr lang="en-GB" sz="3600" b="1" dirty="0">
              <a:latin typeface="Goudy Old Style" panose="02020502050305020303" pitchFamily="18" charset="0"/>
            </a:endParaRPr>
          </a:p>
          <a:p>
            <a:r>
              <a:rPr lang="en-GB" sz="3600" dirty="0">
                <a:latin typeface="Goudy Old Style" panose="02020502050305020303" pitchFamily="18" charset="0"/>
              </a:rPr>
              <a:t>Use dark colours on light backgrounds; light colours on dark backgrounds</a:t>
            </a:r>
          </a:p>
          <a:p>
            <a:r>
              <a:rPr lang="en-GB" sz="3600" dirty="0">
                <a:solidFill>
                  <a:srgbClr val="00B050"/>
                </a:solidFill>
                <a:latin typeface="Goudy Old Style" panose="02020502050305020303" pitchFamily="18" charset="0"/>
              </a:rPr>
              <a:t>Pay attention to complementarity and contrast of text/images to background (green on blue as here not so good)</a:t>
            </a:r>
          </a:p>
          <a:p>
            <a:r>
              <a:rPr lang="en-GB" sz="3600" dirty="0">
                <a:solidFill>
                  <a:srgbClr val="C00000"/>
                </a:solidFill>
                <a:latin typeface="Goudy Old Style" panose="02020502050305020303" pitchFamily="18" charset="0"/>
              </a:rPr>
              <a:t>Use a range of colours to distinguish sections or chapters especially of backgrounds and groups of related words on a slide </a:t>
            </a:r>
          </a:p>
          <a:p>
            <a:r>
              <a:rPr lang="en-GB" sz="3600" b="1" dirty="0">
                <a:solidFill>
                  <a:schemeClr val="accent6">
                    <a:lumMod val="50000"/>
                  </a:schemeClr>
                </a:solidFill>
                <a:latin typeface="Goudy Old Style" panose="02020502050305020303" pitchFamily="18" charset="0"/>
              </a:rPr>
              <a:t>Use a few, not a kaleidoscope of colours on one slide</a:t>
            </a: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FDB7391-CEA9-4714-1609-31DB8615AA8A}"/>
              </a:ext>
            </a:extLst>
          </p:cNvPr>
          <p:cNvSpPr>
            <a:spLocks noGrp="1"/>
          </p:cNvSpPr>
          <p:nvPr>
            <p:ph type="sldNum" sz="quarter" idx="12"/>
          </p:nvPr>
        </p:nvSpPr>
        <p:spPr/>
        <p:txBody>
          <a:bodyPr/>
          <a:lstStyle/>
          <a:p>
            <a:fld id="{E06FC973-BC9E-4CEA-98CB-738FBE5482EF}" type="slidenum">
              <a:rPr lang="en-GB" sz="1500">
                <a:solidFill>
                  <a:srgbClr val="FF0066"/>
                </a:solidFill>
              </a:rPr>
              <a:t>22</a:t>
            </a:fld>
            <a:endParaRPr lang="en-GB" sz="1500" dirty="0">
              <a:solidFill>
                <a:srgbClr val="FF0066"/>
              </a:solidFill>
            </a:endParaRPr>
          </a:p>
        </p:txBody>
      </p:sp>
    </p:spTree>
    <p:extLst>
      <p:ext uri="{BB962C8B-B14F-4D97-AF65-F5344CB8AC3E}">
        <p14:creationId xmlns:p14="http://schemas.microsoft.com/office/powerpoint/2010/main" val="82430898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Colours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4"/>
            <a:ext cx="9144001" cy="6371863"/>
          </a:xfrm>
          <a:solidFill>
            <a:srgbClr val="FEF3A4"/>
          </a:solidFill>
        </p:spPr>
        <p:txBody>
          <a:bodyPr>
            <a:normAutofit fontScale="92500" lnSpcReduction="10000"/>
          </a:bodyPr>
          <a:lstStyle/>
          <a:p>
            <a:r>
              <a:rPr lang="en-GB" sz="3600" dirty="0">
                <a:latin typeface="Goudy Old Style" panose="02020502050305020303" pitchFamily="18" charset="0"/>
              </a:rPr>
              <a:t>Use dark colours on light backgrounds; light colours on dark backgrounds</a:t>
            </a:r>
          </a:p>
          <a:p>
            <a:r>
              <a:rPr lang="en-GB" sz="3600" dirty="0">
                <a:solidFill>
                  <a:srgbClr val="00B050"/>
                </a:solidFill>
                <a:latin typeface="Goudy Old Style" panose="02020502050305020303" pitchFamily="18" charset="0"/>
              </a:rPr>
              <a:t>Pay attention to complementarity and contrast of text/images to background </a:t>
            </a:r>
          </a:p>
          <a:p>
            <a:r>
              <a:rPr lang="en-GB" sz="3600" dirty="0">
                <a:solidFill>
                  <a:schemeClr val="accent5">
                    <a:lumMod val="50000"/>
                  </a:schemeClr>
                </a:solidFill>
                <a:latin typeface="Goudy Old Style" panose="02020502050305020303" pitchFamily="18" charset="0"/>
              </a:rPr>
              <a:t>Use warm (brown, pink) as well as cold (blue, black) colours</a:t>
            </a:r>
          </a:p>
          <a:p>
            <a:r>
              <a:rPr lang="en-GB" sz="3600" dirty="0">
                <a:solidFill>
                  <a:srgbClr val="C00000"/>
                </a:solidFill>
                <a:latin typeface="Goudy Old Style" panose="02020502050305020303" pitchFamily="18" charset="0"/>
              </a:rPr>
              <a:t>Use a range of colours to distinguish sections or chapters especially of backgrounds and groups of related words on a slide </a:t>
            </a:r>
          </a:p>
          <a:p>
            <a:r>
              <a:rPr lang="en-GB" sz="3600" dirty="0">
                <a:solidFill>
                  <a:schemeClr val="accent6">
                    <a:lumMod val="50000"/>
                  </a:schemeClr>
                </a:solidFill>
                <a:latin typeface="Goudy Old Style" panose="02020502050305020303" pitchFamily="18" charset="0"/>
              </a:rPr>
              <a:t>Use a few, not a kaleidoscope of colours on one slide</a:t>
            </a:r>
          </a:p>
          <a:p>
            <a:r>
              <a:rPr lang="en-GB" sz="3600" b="1" dirty="0">
                <a:solidFill>
                  <a:srgbClr val="FF0000"/>
                </a:solidFill>
                <a:latin typeface="Goudy Old Style" panose="02020502050305020303" pitchFamily="18" charset="0"/>
              </a:rPr>
              <a:t>Use red sparingly – attracts the eye</a:t>
            </a:r>
          </a:p>
          <a:p>
            <a:r>
              <a:rPr lang="en-GB" sz="3600" b="1" dirty="0">
                <a:latin typeface="Goudy Old Style" panose="02020502050305020303" pitchFamily="18" charset="0"/>
              </a:rPr>
              <a:t>Beware of audience members being colour blind (green &amp; red)</a:t>
            </a:r>
          </a:p>
          <a:p>
            <a:endParaRPr lang="en-GB"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23</a:t>
            </a:fld>
            <a:endParaRPr lang="en-GB" sz="1500" dirty="0">
              <a:solidFill>
                <a:srgbClr val="FF0066"/>
              </a:solidFill>
            </a:endParaRPr>
          </a:p>
        </p:txBody>
      </p:sp>
    </p:spTree>
    <p:extLst>
      <p:ext uri="{BB962C8B-B14F-4D97-AF65-F5344CB8AC3E}">
        <p14:creationId xmlns:p14="http://schemas.microsoft.com/office/powerpoint/2010/main" val="37680471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8FC0-E055-4E3A-9AE2-0A7E44F37A49}"/>
              </a:ext>
            </a:extLst>
          </p:cNvPr>
          <p:cNvSpPr>
            <a:spLocks noGrp="1"/>
          </p:cNvSpPr>
          <p:nvPr>
            <p:ph type="ctrTitle"/>
          </p:nvPr>
        </p:nvSpPr>
        <p:spPr>
          <a:xfrm>
            <a:off x="1760222" y="879989"/>
            <a:ext cx="5709284" cy="602909"/>
          </a:xfrm>
        </p:spPr>
        <p:txBody>
          <a:bodyPr>
            <a:noAutofit/>
          </a:bodyPr>
          <a:lstStyle/>
          <a:p>
            <a:r>
              <a:rPr lang="en-GB" sz="4000" dirty="0">
                <a:solidFill>
                  <a:srgbClr val="FFFF00"/>
                </a:solidFill>
                <a:effectLst>
                  <a:outerShdw blurRad="38100" dist="38100" dir="2700000" algn="tl">
                    <a:srgbClr val="000000">
                      <a:alpha val="43137"/>
                    </a:srgbClr>
                  </a:outerShdw>
                </a:effectLst>
                <a:latin typeface="Calibri" panose="020F0502020204030204" pitchFamily="34" charset="0"/>
              </a:rPr>
              <a:t>Biafran Postal History</a:t>
            </a:r>
            <a:endParaRPr lang="en-GB" sz="4000" dirty="0">
              <a:solidFill>
                <a:srgbClr val="FFFF0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8CE2F85C-8DE0-475A-81A6-943BD624E370}"/>
              </a:ext>
            </a:extLst>
          </p:cNvPr>
          <p:cNvSpPr>
            <a:spLocks noGrp="1"/>
          </p:cNvSpPr>
          <p:nvPr>
            <p:ph type="subTitle" idx="1"/>
          </p:nvPr>
        </p:nvSpPr>
        <p:spPr>
          <a:xfrm>
            <a:off x="1499622" y="5393487"/>
            <a:ext cx="6459091" cy="376577"/>
          </a:xfrm>
        </p:spPr>
        <p:txBody>
          <a:bodyPr>
            <a:noAutofit/>
          </a:bodyPr>
          <a:lstStyle/>
          <a:p>
            <a:r>
              <a:rPr lang="en-GB" sz="2000" dirty="0"/>
              <a:t>Cockermouth PS     13 October 2022       Tony Plumbe</a:t>
            </a:r>
          </a:p>
        </p:txBody>
      </p:sp>
      <p:pic>
        <p:nvPicPr>
          <p:cNvPr id="1026" name="Picture 2" descr="Image result for biafran flag">
            <a:extLst>
              <a:ext uri="{FF2B5EF4-FFF2-40B4-BE49-F238E27FC236}">
                <a16:creationId xmlns:a16="http://schemas.microsoft.com/office/drawing/2014/main" id="{A1E51712-C5BB-4A56-AEA1-103075137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041" y="2279911"/>
            <a:ext cx="2881356" cy="172881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04EFBCF3-C160-4465-842C-1E2F8628F4BC}"/>
              </a:ext>
            </a:extLst>
          </p:cNvPr>
          <p:cNvSpPr/>
          <p:nvPr/>
        </p:nvSpPr>
        <p:spPr>
          <a:xfrm>
            <a:off x="2779777" y="1482893"/>
            <a:ext cx="3974592" cy="3910588"/>
          </a:xfrm>
          <a:prstGeom prst="ellipse">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2871"/>
            <a:endParaRPr lang="en-GB" sz="428">
              <a:solidFill>
                <a:prstClr val="white"/>
              </a:solidFill>
              <a:latin typeface="Rockwell" panose="02060603020205020403"/>
            </a:endParaRPr>
          </a:p>
        </p:txBody>
      </p:sp>
      <p:sp>
        <p:nvSpPr>
          <p:cNvPr id="6" name="TextBox 5">
            <a:extLst>
              <a:ext uri="{FF2B5EF4-FFF2-40B4-BE49-F238E27FC236}">
                <a16:creationId xmlns:a16="http://schemas.microsoft.com/office/drawing/2014/main" id="{DFC7319C-8B5B-49E5-85A0-4E859E9FB60E}"/>
              </a:ext>
            </a:extLst>
          </p:cNvPr>
          <p:cNvSpPr txBox="1"/>
          <p:nvPr/>
        </p:nvSpPr>
        <p:spPr>
          <a:xfrm>
            <a:off x="3784198" y="4185533"/>
            <a:ext cx="1965444" cy="1015663"/>
          </a:xfrm>
          <a:prstGeom prst="rect">
            <a:avLst/>
          </a:prstGeom>
          <a:noFill/>
        </p:spPr>
        <p:txBody>
          <a:bodyPr wrap="square" rtlCol="0">
            <a:spAutoFit/>
          </a:bodyPr>
          <a:lstStyle/>
          <a:p>
            <a:pPr algn="ctr" defTabSz="192871"/>
            <a:r>
              <a:rPr lang="en-GB" sz="2000" dirty="0">
                <a:solidFill>
                  <a:srgbClr val="FFFF00"/>
                </a:solidFill>
                <a:latin typeface="Rockwell" panose="02060603020205020403"/>
              </a:rPr>
              <a:t>30 May 1967 –</a:t>
            </a:r>
          </a:p>
          <a:p>
            <a:pPr algn="ctr" defTabSz="192871"/>
            <a:r>
              <a:rPr lang="en-GB" sz="2000" dirty="0">
                <a:solidFill>
                  <a:srgbClr val="FFFF00"/>
                </a:solidFill>
                <a:latin typeface="Rockwell" panose="02060603020205020403"/>
              </a:rPr>
              <a:t>15 January 1970</a:t>
            </a:r>
          </a:p>
        </p:txBody>
      </p:sp>
      <p:sp>
        <p:nvSpPr>
          <p:cNvPr id="4" name="Slide Number Placeholder 3">
            <a:extLst>
              <a:ext uri="{FF2B5EF4-FFF2-40B4-BE49-F238E27FC236}">
                <a16:creationId xmlns:a16="http://schemas.microsoft.com/office/drawing/2014/main" id="{5C69C7F1-A2ED-1C44-A346-A0BE375D124F}"/>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5444575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0" y="486130"/>
            <a:ext cx="9144001" cy="6371863"/>
          </a:xfrm>
          <a:solidFill>
            <a:schemeClr val="accent6">
              <a:lumMod val="40000"/>
              <a:lumOff val="60000"/>
            </a:schemeClr>
          </a:solidFill>
        </p:spPr>
        <p:txBody>
          <a:bodyPr>
            <a:normAutofit/>
          </a:bodyPr>
          <a:lstStyle/>
          <a:p>
            <a:endParaRPr lang="en-GB" sz="2700" b="1" dirty="0">
              <a:ln w="28575">
                <a:solidFill>
                  <a:schemeClr val="tx1"/>
                </a:solidFill>
              </a:ln>
              <a:latin typeface="Goudy Old Style" panose="02020502050305020303" pitchFamily="18" charset="0"/>
            </a:endParaRPr>
          </a:p>
          <a:p>
            <a:endParaRPr lang="en-GB" b="1" dirty="0">
              <a:ln w="28575">
                <a:solidFill>
                  <a:schemeClr val="tx1"/>
                </a:solidFill>
              </a:ln>
              <a:latin typeface="Goudy Old Style" panose="02020502050305020303" pitchFamily="18" charset="0"/>
            </a:endParaRPr>
          </a:p>
          <a:p>
            <a:endParaRPr lang="en-GB" dirty="0">
              <a:ln w="28575">
                <a:solidFill>
                  <a:schemeClr val="tx1"/>
                </a:solidFill>
              </a:ln>
              <a:latin typeface="Goudy Old Style" panose="02020502050305020303" pitchFamily="18" charset="0"/>
            </a:endParaRPr>
          </a:p>
          <a:p>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25</a:t>
            </a:fld>
            <a:endParaRPr lang="en-GB" sz="1500" dirty="0">
              <a:solidFill>
                <a:srgbClr val="FF0066"/>
              </a:solidFill>
            </a:endParaRPr>
          </a:p>
        </p:txBody>
      </p:sp>
      <p:pic>
        <p:nvPicPr>
          <p:cNvPr id="6" name="Picture 5">
            <a:extLst>
              <a:ext uri="{FF2B5EF4-FFF2-40B4-BE49-F238E27FC236}">
                <a16:creationId xmlns:a16="http://schemas.microsoft.com/office/drawing/2014/main" id="{6E893A55-AFE6-3C4F-D528-17C45C9D4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408" y="1467612"/>
            <a:ext cx="4901184" cy="3922776"/>
          </a:xfrm>
          <a:prstGeom prst="rect">
            <a:avLst/>
          </a:prstGeom>
        </p:spPr>
      </p:pic>
    </p:spTree>
    <p:extLst>
      <p:ext uri="{BB962C8B-B14F-4D97-AF65-F5344CB8AC3E}">
        <p14:creationId xmlns:p14="http://schemas.microsoft.com/office/powerpoint/2010/main" val="33505982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3"/>
            <a:ext cx="9144001" cy="6371863"/>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26</a:t>
            </a:fld>
            <a:endParaRPr lang="en-GB" sz="1500" dirty="0">
              <a:solidFill>
                <a:srgbClr val="FF0066"/>
              </a:solidFill>
            </a:endParaRPr>
          </a:p>
        </p:txBody>
      </p:sp>
      <p:pic>
        <p:nvPicPr>
          <p:cNvPr id="6" name="Picture 5">
            <a:extLst>
              <a:ext uri="{FF2B5EF4-FFF2-40B4-BE49-F238E27FC236}">
                <a16:creationId xmlns:a16="http://schemas.microsoft.com/office/drawing/2014/main" id="{F54C8402-8610-3C3A-8AEB-D0C44C72222B}"/>
              </a:ext>
            </a:extLst>
          </p:cNvPr>
          <p:cNvPicPr>
            <a:picLocks noChangeAspect="1"/>
          </p:cNvPicPr>
          <p:nvPr/>
        </p:nvPicPr>
        <p:blipFill rotWithShape="1">
          <a:blip r:embed="rId3">
            <a:extLst>
              <a:ext uri="{28A0092B-C50C-407E-A947-70E740481C1C}">
                <a14:useLocalDpi xmlns:a14="http://schemas.microsoft.com/office/drawing/2010/main" val="0"/>
              </a:ext>
            </a:extLst>
          </a:blip>
          <a:srcRect t="1685"/>
          <a:stretch/>
        </p:blipFill>
        <p:spPr>
          <a:xfrm>
            <a:off x="333927" y="1488194"/>
            <a:ext cx="5418989" cy="4264131"/>
          </a:xfrm>
          <a:prstGeom prst="rect">
            <a:avLst/>
          </a:prstGeom>
          <a:ln w="19050">
            <a:solidFill>
              <a:schemeClr val="tx1"/>
            </a:solidFill>
          </a:ln>
          <a:effectLst>
            <a:glow rad="228600">
              <a:schemeClr val="tx1">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0411490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3"/>
            <a:ext cx="9144001" cy="6371863"/>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a:p>
            <a:pPr algn="r"/>
            <a:r>
              <a:rPr lang="en-GB" dirty="0">
                <a:ln w="28575">
                  <a:solidFill>
                    <a:schemeClr val="tx1"/>
                  </a:solidFill>
                </a:ln>
                <a:latin typeface="Goudy Old Style" panose="02020502050305020303" pitchFamily="18" charset="0"/>
              </a:rPr>
              <a:t>     1968 (</a:t>
            </a:r>
            <a:r>
              <a:rPr lang="en-GB" sz="2800" dirty="0">
                <a:ln w="28575">
                  <a:solidFill>
                    <a:schemeClr val="tx1"/>
                  </a:solidFill>
                </a:ln>
                <a:latin typeface="Goudy Old Style" panose="02020502050305020303" pitchFamily="18" charset="0"/>
              </a:rPr>
              <a:t>17 Dec) Freetown, </a:t>
            </a:r>
          </a:p>
          <a:p>
            <a:pPr algn="r"/>
            <a:r>
              <a:rPr lang="en-GB" sz="2800" dirty="0">
                <a:ln w="28575">
                  <a:solidFill>
                    <a:schemeClr val="tx1"/>
                  </a:solidFill>
                </a:ln>
                <a:latin typeface="Goudy Old Style" panose="02020502050305020303" pitchFamily="18" charset="0"/>
              </a:rPr>
              <a:t>Sierra Leone </a:t>
            </a: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27</a:t>
            </a:fld>
            <a:endParaRPr lang="en-GB" sz="1500" dirty="0">
              <a:solidFill>
                <a:srgbClr val="FF0066"/>
              </a:solidFill>
            </a:endParaRPr>
          </a:p>
        </p:txBody>
      </p:sp>
      <p:pic>
        <p:nvPicPr>
          <p:cNvPr id="6" name="Picture 5">
            <a:extLst>
              <a:ext uri="{FF2B5EF4-FFF2-40B4-BE49-F238E27FC236}">
                <a16:creationId xmlns:a16="http://schemas.microsoft.com/office/drawing/2014/main" id="{F54C8402-8610-3C3A-8AEB-D0C44C72222B}"/>
              </a:ext>
            </a:extLst>
          </p:cNvPr>
          <p:cNvPicPr>
            <a:picLocks noChangeAspect="1"/>
          </p:cNvPicPr>
          <p:nvPr/>
        </p:nvPicPr>
        <p:blipFill rotWithShape="1">
          <a:blip r:embed="rId3">
            <a:extLst>
              <a:ext uri="{28A0092B-C50C-407E-A947-70E740481C1C}">
                <a14:useLocalDpi xmlns:a14="http://schemas.microsoft.com/office/drawing/2010/main" val="0"/>
              </a:ext>
            </a:extLst>
          </a:blip>
          <a:srcRect t="1685"/>
          <a:stretch/>
        </p:blipFill>
        <p:spPr>
          <a:xfrm>
            <a:off x="333921" y="1661923"/>
            <a:ext cx="5198200" cy="4090396"/>
          </a:xfrm>
          <a:prstGeom prst="rect">
            <a:avLst/>
          </a:prstGeom>
          <a:ln w="19050">
            <a:solidFill>
              <a:schemeClr val="tx1"/>
            </a:solidFill>
          </a:ln>
          <a:effectLst>
            <a:glow rad="228600">
              <a:schemeClr val="tx1">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5483186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3"/>
            <a:ext cx="9144001" cy="6371863"/>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28</a:t>
            </a:fld>
            <a:endParaRPr lang="en-GB" sz="1500" dirty="0">
              <a:solidFill>
                <a:srgbClr val="FF0066"/>
              </a:solidFill>
            </a:endParaRPr>
          </a:p>
        </p:txBody>
      </p:sp>
      <p:pic>
        <p:nvPicPr>
          <p:cNvPr id="6" name="Picture 5">
            <a:extLst>
              <a:ext uri="{FF2B5EF4-FFF2-40B4-BE49-F238E27FC236}">
                <a16:creationId xmlns:a16="http://schemas.microsoft.com/office/drawing/2014/main" id="{F54C8402-8610-3C3A-8AEB-D0C44C72222B}"/>
              </a:ext>
            </a:extLst>
          </p:cNvPr>
          <p:cNvPicPr>
            <a:picLocks noChangeAspect="1"/>
          </p:cNvPicPr>
          <p:nvPr/>
        </p:nvPicPr>
        <p:blipFill rotWithShape="1">
          <a:blip r:embed="rId3">
            <a:extLst>
              <a:ext uri="{28A0092B-C50C-407E-A947-70E740481C1C}">
                <a14:useLocalDpi xmlns:a14="http://schemas.microsoft.com/office/drawing/2010/main" val="0"/>
              </a:ext>
            </a:extLst>
          </a:blip>
          <a:srcRect t="1685"/>
          <a:stretch/>
        </p:blipFill>
        <p:spPr>
          <a:xfrm>
            <a:off x="333921" y="1661923"/>
            <a:ext cx="5198200" cy="4090396"/>
          </a:xfrm>
          <a:prstGeom prst="rect">
            <a:avLst/>
          </a:prstGeom>
          <a:ln w="19050">
            <a:solidFill>
              <a:schemeClr val="tx1"/>
            </a:solidFill>
          </a:ln>
          <a:effectLst>
            <a:glow rad="228600">
              <a:schemeClr val="tx1">
                <a:alpha val="40000"/>
              </a:schemeClr>
            </a:glow>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28CAFF0-B4B1-06D5-8DF8-F1A4A422E91C}"/>
              </a:ext>
            </a:extLst>
          </p:cNvPr>
          <p:cNvSpPr txBox="1"/>
          <p:nvPr/>
        </p:nvSpPr>
        <p:spPr>
          <a:xfrm>
            <a:off x="5747003" y="1829530"/>
            <a:ext cx="3182112" cy="2246769"/>
          </a:xfrm>
          <a:prstGeom prst="rect">
            <a:avLst/>
          </a:prstGeom>
          <a:solidFill>
            <a:schemeClr val="accent6">
              <a:lumMod val="40000"/>
              <a:lumOff val="60000"/>
            </a:schemeClr>
          </a:solidFill>
          <a:ln w="28575">
            <a:noFill/>
            <a:prstDash val="sysDot"/>
          </a:ln>
        </p:spPr>
        <p:txBody>
          <a:bodyPr wrap="square" rtlCol="0">
            <a:spAutoFit/>
          </a:bodyPr>
          <a:lstStyle/>
          <a:p>
            <a:r>
              <a:rPr lang="en-GB" sz="2800" dirty="0"/>
              <a:t>1968 (17 Dec) Freetown, Sierra Leone to Bishop Patterson in London at 15c airmail rate</a:t>
            </a:r>
          </a:p>
        </p:txBody>
      </p:sp>
    </p:spTree>
    <p:extLst>
      <p:ext uri="{BB962C8B-B14F-4D97-AF65-F5344CB8AC3E}">
        <p14:creationId xmlns:p14="http://schemas.microsoft.com/office/powerpoint/2010/main" val="6909774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3"/>
            <a:ext cx="9144001" cy="6371863"/>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29</a:t>
            </a:fld>
            <a:endParaRPr lang="en-GB" sz="1500" dirty="0">
              <a:solidFill>
                <a:srgbClr val="FF0066"/>
              </a:solidFill>
            </a:endParaRPr>
          </a:p>
        </p:txBody>
      </p:sp>
      <p:pic>
        <p:nvPicPr>
          <p:cNvPr id="6" name="Picture 5">
            <a:extLst>
              <a:ext uri="{FF2B5EF4-FFF2-40B4-BE49-F238E27FC236}">
                <a16:creationId xmlns:a16="http://schemas.microsoft.com/office/drawing/2014/main" id="{F54C8402-8610-3C3A-8AEB-D0C44C72222B}"/>
              </a:ext>
            </a:extLst>
          </p:cNvPr>
          <p:cNvPicPr>
            <a:picLocks noChangeAspect="1"/>
          </p:cNvPicPr>
          <p:nvPr/>
        </p:nvPicPr>
        <p:blipFill rotWithShape="1">
          <a:blip r:embed="rId3">
            <a:extLst>
              <a:ext uri="{28A0092B-C50C-407E-A947-70E740481C1C}">
                <a14:useLocalDpi xmlns:a14="http://schemas.microsoft.com/office/drawing/2010/main" val="0"/>
              </a:ext>
            </a:extLst>
          </a:blip>
          <a:srcRect t="1685"/>
          <a:stretch/>
        </p:blipFill>
        <p:spPr>
          <a:xfrm>
            <a:off x="333921" y="1661923"/>
            <a:ext cx="5198200" cy="4090396"/>
          </a:xfrm>
          <a:prstGeom prst="rect">
            <a:avLst/>
          </a:prstGeom>
          <a:ln w="19050">
            <a:solidFill>
              <a:schemeClr val="tx1"/>
            </a:solidFill>
          </a:ln>
          <a:effectLst>
            <a:glow rad="228600">
              <a:schemeClr val="tx1">
                <a:alpha val="40000"/>
              </a:schemeClr>
            </a:glow>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28CAFF0-B4B1-06D5-8DF8-F1A4A422E91C}"/>
              </a:ext>
            </a:extLst>
          </p:cNvPr>
          <p:cNvSpPr txBox="1"/>
          <p:nvPr/>
        </p:nvSpPr>
        <p:spPr>
          <a:xfrm>
            <a:off x="5797464" y="927315"/>
            <a:ext cx="3182112" cy="3385542"/>
          </a:xfrm>
          <a:prstGeom prst="rect">
            <a:avLst/>
          </a:prstGeom>
          <a:noFill/>
        </p:spPr>
        <p:txBody>
          <a:bodyPr wrap="square" rtlCol="0">
            <a:spAutoFit/>
          </a:bodyPr>
          <a:lstStyle/>
          <a:p>
            <a:r>
              <a:rPr lang="en-GB" sz="2800" dirty="0"/>
              <a:t>1968 (17 Dec) Freetown, Sierra Leone to Bishop Patterson in London at 15c airmail rate.</a:t>
            </a:r>
          </a:p>
          <a:p>
            <a:r>
              <a:rPr lang="en-GB" sz="2800" dirty="0"/>
              <a:t>Endorsed ‘Please forward’.</a:t>
            </a:r>
          </a:p>
          <a:p>
            <a:r>
              <a:rPr lang="en-GB" dirty="0"/>
              <a:t> </a:t>
            </a:r>
          </a:p>
        </p:txBody>
      </p:sp>
      <p:cxnSp>
        <p:nvCxnSpPr>
          <p:cNvPr id="8" name="Straight Arrow Connector 7">
            <a:extLst>
              <a:ext uri="{FF2B5EF4-FFF2-40B4-BE49-F238E27FC236}">
                <a16:creationId xmlns:a16="http://schemas.microsoft.com/office/drawing/2014/main" id="{D470BE82-1E5D-489B-E51F-FD727D7D43DE}"/>
              </a:ext>
            </a:extLst>
          </p:cNvPr>
          <p:cNvCxnSpPr>
            <a:cxnSpLocks/>
          </p:cNvCxnSpPr>
          <p:nvPr/>
        </p:nvCxnSpPr>
        <p:spPr>
          <a:xfrm flipH="1" flipV="1">
            <a:off x="2916943" y="2064263"/>
            <a:ext cx="2880527" cy="123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497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7E59F0-13E3-4AEC-5DC1-60047BA4597F}"/>
              </a:ext>
            </a:extLst>
          </p:cNvPr>
          <p:cNvSpPr>
            <a:spLocks noGrp="1"/>
          </p:cNvSpPr>
          <p:nvPr>
            <p:ph type="ctrTitle"/>
          </p:nvPr>
        </p:nvSpPr>
        <p:spPr>
          <a:xfrm>
            <a:off x="7" y="20864"/>
            <a:ext cx="9144001" cy="564359"/>
          </a:xfrm>
          <a:solidFill>
            <a:srgbClr val="FFFF00"/>
          </a:solidFill>
        </p:spPr>
        <p:txBody>
          <a:bodyPr>
            <a:noAutofit/>
          </a:bodyPr>
          <a:lstStyle/>
          <a:p>
            <a:r>
              <a:rPr lang="en-GB" sz="2600" b="1" i="1" dirty="0">
                <a:latin typeface="Constantia" panose="02030602050306030303" pitchFamily="18" charset="0"/>
                <a:cs typeface="Arial" panose="020B0604020202020204" pitchFamily="34" charset="0"/>
              </a:rPr>
              <a:t>WASC  </a:t>
            </a:r>
            <a:r>
              <a:rPr lang="en-GB" sz="2600" b="1" i="1" dirty="0" err="1">
                <a:latin typeface="Constantia" panose="02030602050306030303" pitchFamily="18" charset="0"/>
                <a:cs typeface="Arial" panose="020B0604020202020204" pitchFamily="34" charset="0"/>
              </a:rPr>
              <a:t>Powerpoint</a:t>
            </a:r>
            <a:r>
              <a:rPr lang="en-GB" sz="2600" b="1" i="1" dirty="0">
                <a:latin typeface="Constantia" panose="02030602050306030303" pitchFamily="18" charset="0"/>
                <a:cs typeface="Arial" panose="020B0604020202020204" pitchFamily="34" charset="0"/>
              </a:rPr>
              <a:t>  Training : Preliminary Considerations</a:t>
            </a:r>
            <a:endParaRPr lang="en-GB" sz="2600"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585219"/>
            <a:ext cx="9144001" cy="6251924"/>
          </a:xfrm>
          <a:solidFill>
            <a:srgbClr val="FFFFA3"/>
          </a:solidFill>
          <a:ln>
            <a:solidFill>
              <a:schemeClr val="accent5">
                <a:lumMod val="50000"/>
              </a:schemeClr>
            </a:solidFill>
          </a:ln>
          <a:effectLst/>
        </p:spPr>
        <p:txBody>
          <a:bodyPr>
            <a:normAutofit/>
          </a:bodyPr>
          <a:lstStyle/>
          <a:p>
            <a:endParaRPr lang="en-GB" dirty="0"/>
          </a:p>
          <a:p>
            <a:pPr marL="342883" indent="-342883" algn="l">
              <a:buFont typeface="Wingdings" panose="05000000000000000000" pitchFamily="2" charset="2"/>
              <a:buChar char="§"/>
            </a:pPr>
            <a:r>
              <a:rPr lang="en-GB" sz="3600" dirty="0"/>
              <a:t>Constraint of oblong shape of slide</a:t>
            </a:r>
          </a:p>
          <a:p>
            <a:pPr marL="342883" indent="-342883" algn="l">
              <a:buFont typeface="Wingdings" panose="05000000000000000000" pitchFamily="2" charset="2"/>
              <a:buChar char="§"/>
            </a:pPr>
            <a:r>
              <a:rPr lang="en-GB" sz="3600" b="1" dirty="0">
                <a:solidFill>
                  <a:srgbClr val="C00000"/>
                </a:solidFill>
              </a:rPr>
              <a:t>Consider your intended audience: looking at screen 35cm from their noses, or 10-50 meters from their noses – font size needs to alter</a:t>
            </a:r>
          </a:p>
        </p:txBody>
      </p:sp>
      <p:sp>
        <p:nvSpPr>
          <p:cNvPr id="2" name="Slide Number Placeholder 1">
            <a:extLst>
              <a:ext uri="{FF2B5EF4-FFF2-40B4-BE49-F238E27FC236}">
                <a16:creationId xmlns:a16="http://schemas.microsoft.com/office/drawing/2014/main" id="{A92FD704-3F56-C118-0E21-6BEAEF1F92EB}"/>
              </a:ext>
            </a:extLst>
          </p:cNvPr>
          <p:cNvSpPr>
            <a:spLocks noGrp="1"/>
          </p:cNvSpPr>
          <p:nvPr>
            <p:ph type="sldNum" sz="quarter" idx="12"/>
          </p:nvPr>
        </p:nvSpPr>
        <p:spPr>
          <a:xfrm>
            <a:off x="7667586" y="6380419"/>
            <a:ext cx="1178719" cy="273844"/>
          </a:xfrm>
        </p:spPr>
        <p:txBody>
          <a:bodyPr/>
          <a:lstStyle/>
          <a:p>
            <a:fld id="{E06FC973-BC9E-4CEA-98CB-738FBE5482EF}" type="slidenum">
              <a:rPr lang="en-GB" sz="1500">
                <a:solidFill>
                  <a:srgbClr val="FF0066"/>
                </a:solidFill>
              </a:rPr>
              <a:t>3</a:t>
            </a:fld>
            <a:endParaRPr lang="en-GB" sz="1500" dirty="0">
              <a:solidFill>
                <a:srgbClr val="FF0066"/>
              </a:solidFill>
            </a:endParaRPr>
          </a:p>
        </p:txBody>
      </p:sp>
    </p:spTree>
    <p:extLst>
      <p:ext uri="{BB962C8B-B14F-4D97-AF65-F5344CB8AC3E}">
        <p14:creationId xmlns:p14="http://schemas.microsoft.com/office/powerpoint/2010/main" val="38028247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21383"/>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7" y="542571"/>
            <a:ext cx="9144001" cy="6329111"/>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a:xfrm>
            <a:off x="8193030" y="6382519"/>
            <a:ext cx="688087" cy="365125"/>
          </a:xfrm>
        </p:spPr>
        <p:txBody>
          <a:bodyPr/>
          <a:lstStyle/>
          <a:p>
            <a:fld id="{6C8AB3AF-D90A-408D-B9C7-448DBFDE0EDA}" type="slidenum">
              <a:rPr lang="en-GB" sz="1500">
                <a:solidFill>
                  <a:srgbClr val="FF0066"/>
                </a:solidFill>
              </a:rPr>
              <a:t>30</a:t>
            </a:fld>
            <a:endParaRPr lang="en-GB" sz="1500" dirty="0">
              <a:solidFill>
                <a:srgbClr val="FF0066"/>
              </a:solidFill>
            </a:endParaRPr>
          </a:p>
        </p:txBody>
      </p:sp>
      <p:pic>
        <p:nvPicPr>
          <p:cNvPr id="6" name="Picture 5">
            <a:extLst>
              <a:ext uri="{FF2B5EF4-FFF2-40B4-BE49-F238E27FC236}">
                <a16:creationId xmlns:a16="http://schemas.microsoft.com/office/drawing/2014/main" id="{F54C8402-8610-3C3A-8AEB-D0C44C72222B}"/>
              </a:ext>
            </a:extLst>
          </p:cNvPr>
          <p:cNvPicPr>
            <a:picLocks noChangeAspect="1"/>
          </p:cNvPicPr>
          <p:nvPr/>
        </p:nvPicPr>
        <p:blipFill rotWithShape="1">
          <a:blip r:embed="rId3">
            <a:extLst>
              <a:ext uri="{28A0092B-C50C-407E-A947-70E740481C1C}">
                <a14:useLocalDpi xmlns:a14="http://schemas.microsoft.com/office/drawing/2010/main" val="0"/>
              </a:ext>
            </a:extLst>
          </a:blip>
          <a:srcRect t="1685"/>
          <a:stretch/>
        </p:blipFill>
        <p:spPr>
          <a:xfrm>
            <a:off x="333921" y="1661923"/>
            <a:ext cx="5198200" cy="4090396"/>
          </a:xfrm>
          <a:prstGeom prst="rect">
            <a:avLst/>
          </a:prstGeom>
          <a:ln w="19050">
            <a:solidFill>
              <a:schemeClr val="tx1"/>
            </a:solidFill>
          </a:ln>
          <a:effectLst>
            <a:glow rad="228600">
              <a:schemeClr val="tx1">
                <a:alpha val="40000"/>
              </a:schemeClr>
            </a:glow>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28CAFF0-B4B1-06D5-8DF8-F1A4A422E91C}"/>
              </a:ext>
            </a:extLst>
          </p:cNvPr>
          <p:cNvSpPr txBox="1"/>
          <p:nvPr/>
        </p:nvSpPr>
        <p:spPr>
          <a:xfrm>
            <a:off x="5806122" y="871210"/>
            <a:ext cx="3351439" cy="5693866"/>
          </a:xfrm>
          <a:prstGeom prst="rect">
            <a:avLst/>
          </a:prstGeom>
          <a:noFill/>
        </p:spPr>
        <p:txBody>
          <a:bodyPr wrap="square" rtlCol="0">
            <a:spAutoFit/>
          </a:bodyPr>
          <a:lstStyle/>
          <a:p>
            <a:r>
              <a:rPr lang="en-GB" sz="2800" dirty="0"/>
              <a:t>1968 (17 Dec) Freetown, Sierra Leone to Bishop Patterson in London at 15c airmail rate.</a:t>
            </a:r>
          </a:p>
          <a:p>
            <a:r>
              <a:rPr lang="en-GB" sz="2800" dirty="0"/>
              <a:t>Endorsed ‘Please forward’.</a:t>
            </a:r>
          </a:p>
          <a:p>
            <a:r>
              <a:rPr lang="en-GB" sz="2800" dirty="0"/>
              <a:t>Re-addressed to </a:t>
            </a:r>
            <a:r>
              <a:rPr lang="en-GB" sz="2800" dirty="0" err="1"/>
              <a:t>W.C.C</a:t>
            </a:r>
            <a:r>
              <a:rPr lang="en-GB" sz="2800" dirty="0"/>
              <a:t>. Representative Sao Tome and London machine cancellation dated 23 December 1968. </a:t>
            </a:r>
          </a:p>
        </p:txBody>
      </p:sp>
      <p:cxnSp>
        <p:nvCxnSpPr>
          <p:cNvPr id="8" name="Straight Arrow Connector 7">
            <a:extLst>
              <a:ext uri="{FF2B5EF4-FFF2-40B4-BE49-F238E27FC236}">
                <a16:creationId xmlns:a16="http://schemas.microsoft.com/office/drawing/2014/main" id="{405BF5BD-85C0-CDDF-82C8-F8B262F47190}"/>
              </a:ext>
            </a:extLst>
          </p:cNvPr>
          <p:cNvCxnSpPr>
            <a:cxnSpLocks/>
          </p:cNvCxnSpPr>
          <p:nvPr/>
        </p:nvCxnSpPr>
        <p:spPr>
          <a:xfrm flipH="1">
            <a:off x="2185419" y="4626869"/>
            <a:ext cx="3607144" cy="525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BA30066-6FEC-D4AD-88F1-54CBCD74E259}"/>
              </a:ext>
            </a:extLst>
          </p:cNvPr>
          <p:cNvCxnSpPr>
            <a:cxnSpLocks/>
          </p:cNvCxnSpPr>
          <p:nvPr/>
        </p:nvCxnSpPr>
        <p:spPr>
          <a:xfrm flipV="1">
            <a:off x="1719073" y="2826264"/>
            <a:ext cx="792480" cy="37063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A250A0-F401-87FA-9B9E-25FB9782BFC6}"/>
              </a:ext>
            </a:extLst>
          </p:cNvPr>
          <p:cNvCxnSpPr>
            <a:cxnSpLocks/>
          </p:cNvCxnSpPr>
          <p:nvPr/>
        </p:nvCxnSpPr>
        <p:spPr>
          <a:xfrm flipV="1">
            <a:off x="1719073" y="5960742"/>
            <a:ext cx="4087044" cy="5254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0418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21383"/>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507519"/>
            <a:ext cx="9144001" cy="6329111"/>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31</a:t>
            </a:fld>
            <a:endParaRPr lang="en-GB" sz="1500" dirty="0">
              <a:solidFill>
                <a:srgbClr val="FF0066"/>
              </a:solidFill>
            </a:endParaRPr>
          </a:p>
        </p:txBody>
      </p:sp>
      <p:pic>
        <p:nvPicPr>
          <p:cNvPr id="6" name="Picture 5">
            <a:extLst>
              <a:ext uri="{FF2B5EF4-FFF2-40B4-BE49-F238E27FC236}">
                <a16:creationId xmlns:a16="http://schemas.microsoft.com/office/drawing/2014/main" id="{F54C8402-8610-3C3A-8AEB-D0C44C72222B}"/>
              </a:ext>
            </a:extLst>
          </p:cNvPr>
          <p:cNvPicPr>
            <a:picLocks noChangeAspect="1"/>
          </p:cNvPicPr>
          <p:nvPr/>
        </p:nvPicPr>
        <p:blipFill rotWithShape="1">
          <a:blip r:embed="rId3">
            <a:extLst>
              <a:ext uri="{28A0092B-C50C-407E-A947-70E740481C1C}">
                <a14:useLocalDpi xmlns:a14="http://schemas.microsoft.com/office/drawing/2010/main" val="0"/>
              </a:ext>
            </a:extLst>
          </a:blip>
          <a:srcRect t="1685"/>
          <a:stretch/>
        </p:blipFill>
        <p:spPr>
          <a:xfrm>
            <a:off x="333921" y="1661923"/>
            <a:ext cx="5198200" cy="4090396"/>
          </a:xfrm>
          <a:prstGeom prst="rect">
            <a:avLst/>
          </a:prstGeom>
          <a:ln w="19050">
            <a:solidFill>
              <a:schemeClr val="tx1"/>
            </a:solidFill>
          </a:ln>
          <a:effectLst>
            <a:glow rad="228600">
              <a:schemeClr val="tx1">
                <a:alpha val="40000"/>
              </a:schemeClr>
            </a:glow>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28CAFF0-B4B1-06D5-8DF8-F1A4A422E91C}"/>
              </a:ext>
            </a:extLst>
          </p:cNvPr>
          <p:cNvSpPr txBox="1"/>
          <p:nvPr/>
        </p:nvSpPr>
        <p:spPr>
          <a:xfrm>
            <a:off x="5792563" y="609698"/>
            <a:ext cx="3182112" cy="6370975"/>
          </a:xfrm>
          <a:prstGeom prst="rect">
            <a:avLst/>
          </a:prstGeom>
          <a:noFill/>
        </p:spPr>
        <p:txBody>
          <a:bodyPr wrap="square" rtlCol="0">
            <a:spAutoFit/>
          </a:bodyPr>
          <a:lstStyle/>
          <a:p>
            <a:r>
              <a:rPr lang="en-GB" sz="2400" dirty="0"/>
              <a:t>1968 (17 Dec) Freetown, Sierra Leone to Bishop Patterson in London at 15c airmail rate. Endorsed ‘Please forward’. Re-addressed to </a:t>
            </a:r>
            <a:r>
              <a:rPr lang="en-GB" sz="2400" dirty="0" err="1"/>
              <a:t>W.C.C.Representative</a:t>
            </a:r>
            <a:r>
              <a:rPr lang="en-GB" sz="2400" dirty="0"/>
              <a:t> Sao Tome and London machine cancellation dated 23 December 1968.</a:t>
            </a:r>
            <a:r>
              <a:rPr lang="en-GB" sz="2400" i="1" dirty="0">
                <a:solidFill>
                  <a:srgbClr val="C00000"/>
                </a:solidFill>
              </a:rPr>
              <a:t> Known to have arrived in Bishop Patterson’s hands in Biafra otherwise would not be in any collector’s hands</a:t>
            </a:r>
          </a:p>
          <a:p>
            <a:r>
              <a:rPr lang="en-GB" sz="2400" dirty="0"/>
              <a:t> </a:t>
            </a:r>
          </a:p>
        </p:txBody>
      </p:sp>
      <p:cxnSp>
        <p:nvCxnSpPr>
          <p:cNvPr id="8" name="Straight Arrow Connector 7">
            <a:extLst>
              <a:ext uri="{FF2B5EF4-FFF2-40B4-BE49-F238E27FC236}">
                <a16:creationId xmlns:a16="http://schemas.microsoft.com/office/drawing/2014/main" id="{405BF5BD-85C0-CDDF-82C8-F8B262F47190}"/>
              </a:ext>
            </a:extLst>
          </p:cNvPr>
          <p:cNvCxnSpPr>
            <a:cxnSpLocks/>
          </p:cNvCxnSpPr>
          <p:nvPr/>
        </p:nvCxnSpPr>
        <p:spPr>
          <a:xfrm flipH="1">
            <a:off x="2185419" y="3230885"/>
            <a:ext cx="3607144" cy="14485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BA30066-6FEC-D4AD-88F1-54CBCD74E259}"/>
              </a:ext>
            </a:extLst>
          </p:cNvPr>
          <p:cNvCxnSpPr>
            <a:cxnSpLocks/>
          </p:cNvCxnSpPr>
          <p:nvPr/>
        </p:nvCxnSpPr>
        <p:spPr>
          <a:xfrm flipH="1" flipV="1">
            <a:off x="2511557" y="2779776"/>
            <a:ext cx="3281011" cy="135331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0120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7" y="486144"/>
            <a:ext cx="9144001" cy="6371863"/>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32</a:t>
            </a:fld>
            <a:endParaRPr lang="en-GB" sz="1500" dirty="0">
              <a:solidFill>
                <a:srgbClr val="FF0066"/>
              </a:solidFill>
            </a:endParaRPr>
          </a:p>
        </p:txBody>
      </p:sp>
      <p:pic>
        <p:nvPicPr>
          <p:cNvPr id="9" name="Picture 8">
            <a:extLst>
              <a:ext uri="{FF2B5EF4-FFF2-40B4-BE49-F238E27FC236}">
                <a16:creationId xmlns:a16="http://schemas.microsoft.com/office/drawing/2014/main" id="{0DB97432-7322-A800-552D-0549C01F2981}"/>
              </a:ext>
            </a:extLst>
          </p:cNvPr>
          <p:cNvPicPr>
            <a:picLocks noChangeAspect="1"/>
          </p:cNvPicPr>
          <p:nvPr/>
        </p:nvPicPr>
        <p:blipFill rotWithShape="1">
          <a:blip r:embed="rId3">
            <a:extLst>
              <a:ext uri="{28A0092B-C50C-407E-A947-70E740481C1C}">
                <a14:useLocalDpi xmlns:a14="http://schemas.microsoft.com/office/drawing/2010/main" val="0"/>
              </a:ext>
            </a:extLst>
          </a:blip>
          <a:srcRect t="1998"/>
          <a:stretch/>
        </p:blipFill>
        <p:spPr>
          <a:xfrm>
            <a:off x="769998" y="1557670"/>
            <a:ext cx="3326514" cy="4981248"/>
          </a:xfrm>
          <a:prstGeom prst="rect">
            <a:avLst/>
          </a:prstGeom>
          <a:ln w="28575">
            <a:solidFill>
              <a:schemeClr val="tx1"/>
            </a:solidFill>
          </a:ln>
        </p:spPr>
      </p:pic>
    </p:spTree>
    <p:extLst>
      <p:ext uri="{BB962C8B-B14F-4D97-AF65-F5344CB8AC3E}">
        <p14:creationId xmlns:p14="http://schemas.microsoft.com/office/powerpoint/2010/main" val="461149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12198" y="758"/>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12198" y="486891"/>
            <a:ext cx="9144001" cy="6371112"/>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33</a:t>
            </a:fld>
            <a:endParaRPr lang="en-GB" sz="1500" dirty="0">
              <a:solidFill>
                <a:srgbClr val="FF0066"/>
              </a:solidFill>
            </a:endParaRPr>
          </a:p>
        </p:txBody>
      </p:sp>
      <p:pic>
        <p:nvPicPr>
          <p:cNvPr id="9" name="Picture 8">
            <a:extLst>
              <a:ext uri="{FF2B5EF4-FFF2-40B4-BE49-F238E27FC236}">
                <a16:creationId xmlns:a16="http://schemas.microsoft.com/office/drawing/2014/main" id="{0DB97432-7322-A800-552D-0549C01F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25" y="1481266"/>
            <a:ext cx="2794739" cy="4270261"/>
          </a:xfrm>
          <a:prstGeom prst="rect">
            <a:avLst/>
          </a:prstGeom>
          <a:ln w="19050">
            <a:solidFill>
              <a:schemeClr val="tx1"/>
            </a:solidFill>
          </a:ln>
        </p:spPr>
      </p:pic>
      <p:sp>
        <p:nvSpPr>
          <p:cNvPr id="5" name="TextBox 4">
            <a:extLst>
              <a:ext uri="{FF2B5EF4-FFF2-40B4-BE49-F238E27FC236}">
                <a16:creationId xmlns:a16="http://schemas.microsoft.com/office/drawing/2014/main" id="{409B9832-C22F-5B1C-54A0-C9FC76CC59DD}"/>
              </a:ext>
            </a:extLst>
          </p:cNvPr>
          <p:cNvSpPr txBox="1"/>
          <p:nvPr/>
        </p:nvSpPr>
        <p:spPr>
          <a:xfrm>
            <a:off x="3230880" y="707136"/>
            <a:ext cx="5900922" cy="1190996"/>
          </a:xfrm>
          <a:prstGeom prst="rect">
            <a:avLst/>
          </a:prstGeom>
          <a:noFill/>
        </p:spPr>
        <p:txBody>
          <a:bodyPr wrap="square" rtlCol="0">
            <a:spAutoFit/>
          </a:bodyPr>
          <a:lstStyle/>
          <a:p>
            <a:r>
              <a:rPr lang="en-GB" sz="2400" dirty="0"/>
              <a:t>1968 (29 March) Commando entire entered post at Umuahia sent to </a:t>
            </a:r>
            <a:r>
              <a:rPr lang="en-GB" sz="2400" dirty="0" err="1"/>
              <a:t>C.J.Patterson</a:t>
            </a:r>
            <a:r>
              <a:rPr lang="en-GB" sz="2400" dirty="0"/>
              <a:t> at Alor Girls Grammar School, Alor arriving 6 June. </a:t>
            </a:r>
          </a:p>
        </p:txBody>
      </p:sp>
    </p:spTree>
    <p:extLst>
      <p:ext uri="{BB962C8B-B14F-4D97-AF65-F5344CB8AC3E}">
        <p14:creationId xmlns:p14="http://schemas.microsoft.com/office/powerpoint/2010/main" val="32624493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3042"/>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9177"/>
            <a:ext cx="9144001" cy="6365795"/>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34</a:t>
            </a:fld>
            <a:endParaRPr lang="en-GB" sz="1500" dirty="0">
              <a:solidFill>
                <a:srgbClr val="FF0066"/>
              </a:solidFill>
            </a:endParaRPr>
          </a:p>
        </p:txBody>
      </p:sp>
      <p:pic>
        <p:nvPicPr>
          <p:cNvPr id="9" name="Picture 8">
            <a:extLst>
              <a:ext uri="{FF2B5EF4-FFF2-40B4-BE49-F238E27FC236}">
                <a16:creationId xmlns:a16="http://schemas.microsoft.com/office/drawing/2014/main" id="{0DB97432-7322-A800-552D-0549C01F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94" y="1123220"/>
            <a:ext cx="3033593" cy="4635221"/>
          </a:xfrm>
          <a:prstGeom prst="rect">
            <a:avLst/>
          </a:prstGeom>
          <a:ln w="19050">
            <a:solidFill>
              <a:schemeClr val="tx1"/>
            </a:solidFill>
          </a:ln>
        </p:spPr>
      </p:pic>
      <p:sp>
        <p:nvSpPr>
          <p:cNvPr id="5" name="TextBox 4">
            <a:extLst>
              <a:ext uri="{FF2B5EF4-FFF2-40B4-BE49-F238E27FC236}">
                <a16:creationId xmlns:a16="http://schemas.microsoft.com/office/drawing/2014/main" id="{409B9832-C22F-5B1C-54A0-C9FC76CC59DD}"/>
              </a:ext>
            </a:extLst>
          </p:cNvPr>
          <p:cNvSpPr txBox="1"/>
          <p:nvPr/>
        </p:nvSpPr>
        <p:spPr>
          <a:xfrm>
            <a:off x="3378170" y="698940"/>
            <a:ext cx="5593551" cy="1815882"/>
          </a:xfrm>
          <a:prstGeom prst="rect">
            <a:avLst/>
          </a:prstGeom>
          <a:noFill/>
        </p:spPr>
        <p:txBody>
          <a:bodyPr wrap="square" rtlCol="0">
            <a:spAutoFit/>
          </a:bodyPr>
          <a:lstStyle/>
          <a:p>
            <a:r>
              <a:rPr lang="en-GB" sz="2800" dirty="0"/>
              <a:t>1968 (29 March) Commando entire entered post at Umuahia sent to </a:t>
            </a:r>
            <a:r>
              <a:rPr lang="en-GB" sz="2800" dirty="0" err="1"/>
              <a:t>C.J.Patterson</a:t>
            </a:r>
            <a:r>
              <a:rPr lang="en-GB" sz="2800" dirty="0"/>
              <a:t> at Alor Girls Grammar School, Alor arriving 6 June. </a:t>
            </a:r>
          </a:p>
        </p:txBody>
      </p:sp>
      <p:pic>
        <p:nvPicPr>
          <p:cNvPr id="8" name="Picture 7">
            <a:extLst>
              <a:ext uri="{FF2B5EF4-FFF2-40B4-BE49-F238E27FC236}">
                <a16:creationId xmlns:a16="http://schemas.microsoft.com/office/drawing/2014/main" id="{CB3A44A7-0877-9995-4C86-286DCBB3B9D8}"/>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433407" y="2706418"/>
            <a:ext cx="4330031" cy="3122295"/>
          </a:xfrm>
          <a:prstGeom prst="rect">
            <a:avLst/>
          </a:prstGeom>
        </p:spPr>
      </p:pic>
    </p:spTree>
    <p:extLst>
      <p:ext uri="{BB962C8B-B14F-4D97-AF65-F5344CB8AC3E}">
        <p14:creationId xmlns:p14="http://schemas.microsoft.com/office/powerpoint/2010/main" val="10109337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17366"/>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503501"/>
            <a:ext cx="9144001" cy="6337147"/>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35</a:t>
            </a:fld>
            <a:endParaRPr lang="en-GB" sz="1500" dirty="0">
              <a:solidFill>
                <a:srgbClr val="FF0066"/>
              </a:solidFill>
            </a:endParaRPr>
          </a:p>
        </p:txBody>
      </p:sp>
      <p:pic>
        <p:nvPicPr>
          <p:cNvPr id="9" name="Picture 8">
            <a:extLst>
              <a:ext uri="{FF2B5EF4-FFF2-40B4-BE49-F238E27FC236}">
                <a16:creationId xmlns:a16="http://schemas.microsoft.com/office/drawing/2014/main" id="{0DB97432-7322-A800-552D-0549C01F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87" y="1302081"/>
            <a:ext cx="3033592" cy="4635219"/>
          </a:xfrm>
          <a:prstGeom prst="rect">
            <a:avLst/>
          </a:prstGeom>
          <a:ln w="19050">
            <a:solidFill>
              <a:schemeClr val="tx1"/>
            </a:solidFill>
          </a:ln>
        </p:spPr>
      </p:pic>
      <p:sp>
        <p:nvSpPr>
          <p:cNvPr id="5" name="TextBox 4">
            <a:extLst>
              <a:ext uri="{FF2B5EF4-FFF2-40B4-BE49-F238E27FC236}">
                <a16:creationId xmlns:a16="http://schemas.microsoft.com/office/drawing/2014/main" id="{409B9832-C22F-5B1C-54A0-C9FC76CC59DD}"/>
              </a:ext>
            </a:extLst>
          </p:cNvPr>
          <p:cNvSpPr txBox="1"/>
          <p:nvPr/>
        </p:nvSpPr>
        <p:spPr>
          <a:xfrm>
            <a:off x="3378170" y="580915"/>
            <a:ext cx="5593551" cy="1815882"/>
          </a:xfrm>
          <a:prstGeom prst="rect">
            <a:avLst/>
          </a:prstGeom>
          <a:noFill/>
        </p:spPr>
        <p:txBody>
          <a:bodyPr wrap="square" rtlCol="0">
            <a:spAutoFit/>
          </a:bodyPr>
          <a:lstStyle/>
          <a:p>
            <a:r>
              <a:rPr lang="en-GB" sz="2800" dirty="0"/>
              <a:t>1968 (29 March) Commando entire entered post at Umuahia sent to </a:t>
            </a:r>
            <a:r>
              <a:rPr lang="en-GB" sz="2800" dirty="0" err="1"/>
              <a:t>C.J.Patterson</a:t>
            </a:r>
            <a:r>
              <a:rPr lang="en-GB" sz="2800" dirty="0"/>
              <a:t> at Alor Girls Grammar School, Alor arriving 6 June. </a:t>
            </a:r>
          </a:p>
        </p:txBody>
      </p:sp>
      <p:pic>
        <p:nvPicPr>
          <p:cNvPr id="8" name="Picture 7">
            <a:extLst>
              <a:ext uri="{FF2B5EF4-FFF2-40B4-BE49-F238E27FC236}">
                <a16:creationId xmlns:a16="http://schemas.microsoft.com/office/drawing/2014/main" id="{CB3A44A7-0877-9995-4C86-286DCBB3B9D8}"/>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349161" y="2645669"/>
            <a:ext cx="4414277" cy="3183043"/>
          </a:xfrm>
          <a:prstGeom prst="rect">
            <a:avLst/>
          </a:prstGeom>
        </p:spPr>
      </p:pic>
      <p:pic>
        <p:nvPicPr>
          <p:cNvPr id="11" name="Picture 10">
            <a:extLst>
              <a:ext uri="{FF2B5EF4-FFF2-40B4-BE49-F238E27FC236}">
                <a16:creationId xmlns:a16="http://schemas.microsoft.com/office/drawing/2014/main" id="{39E00DCB-93F3-49A9-2A25-00D8F5911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7107" y="3077133"/>
            <a:ext cx="1206317" cy="2148916"/>
          </a:xfrm>
          <a:prstGeom prst="rect">
            <a:avLst/>
          </a:prstGeom>
        </p:spPr>
      </p:pic>
    </p:spTree>
    <p:extLst>
      <p:ext uri="{BB962C8B-B14F-4D97-AF65-F5344CB8AC3E}">
        <p14:creationId xmlns:p14="http://schemas.microsoft.com/office/powerpoint/2010/main" val="17557293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17366"/>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503501"/>
            <a:ext cx="9144001" cy="6337147"/>
          </a:xfrm>
          <a:solidFill>
            <a:schemeClr val="accent6">
              <a:lumMod val="40000"/>
              <a:lumOff val="60000"/>
            </a:schemeClr>
          </a:solidFill>
        </p:spPr>
        <p:txBody>
          <a:bodyPr>
            <a:normAutofit/>
          </a:bodyPr>
          <a:lstStyle/>
          <a:p>
            <a:pPr algn="r"/>
            <a:endParaRPr lang="en-GB" sz="2700" b="1" dirty="0">
              <a:ln w="28575">
                <a:solidFill>
                  <a:schemeClr val="tx1"/>
                </a:solidFill>
              </a:ln>
              <a:latin typeface="Goudy Old Style" panose="02020502050305020303" pitchFamily="18" charset="0"/>
            </a:endParaRPr>
          </a:p>
          <a:p>
            <a:pPr algn="r"/>
            <a:endParaRPr lang="en-GB" b="1" dirty="0">
              <a:ln w="28575">
                <a:solidFill>
                  <a:schemeClr val="tx1"/>
                </a:solidFill>
              </a:ln>
              <a:latin typeface="Goudy Old Style" panose="02020502050305020303" pitchFamily="18" charset="0"/>
            </a:endParaRPr>
          </a:p>
          <a:p>
            <a:pPr algn="r"/>
            <a:endParaRPr lang="en-GB" dirty="0">
              <a:ln w="28575">
                <a:solidFill>
                  <a:schemeClr val="tx1"/>
                </a:solidFill>
              </a:ln>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36</a:t>
            </a:fld>
            <a:endParaRPr lang="en-GB" sz="1500" dirty="0">
              <a:solidFill>
                <a:srgbClr val="FF0066"/>
              </a:solidFill>
            </a:endParaRPr>
          </a:p>
        </p:txBody>
      </p:sp>
      <p:pic>
        <p:nvPicPr>
          <p:cNvPr id="9" name="Picture 8">
            <a:extLst>
              <a:ext uri="{FF2B5EF4-FFF2-40B4-BE49-F238E27FC236}">
                <a16:creationId xmlns:a16="http://schemas.microsoft.com/office/drawing/2014/main" id="{0DB97432-7322-A800-552D-0549C01F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9" y="989638"/>
            <a:ext cx="3441068" cy="5257828"/>
          </a:xfrm>
          <a:prstGeom prst="rect">
            <a:avLst/>
          </a:prstGeom>
          <a:ln w="19050">
            <a:solidFill>
              <a:schemeClr val="tx1"/>
            </a:solidFill>
          </a:ln>
        </p:spPr>
      </p:pic>
      <p:sp>
        <p:nvSpPr>
          <p:cNvPr id="5" name="TextBox 4">
            <a:extLst>
              <a:ext uri="{FF2B5EF4-FFF2-40B4-BE49-F238E27FC236}">
                <a16:creationId xmlns:a16="http://schemas.microsoft.com/office/drawing/2014/main" id="{409B9832-C22F-5B1C-54A0-C9FC76CC59DD}"/>
              </a:ext>
            </a:extLst>
          </p:cNvPr>
          <p:cNvSpPr txBox="1"/>
          <p:nvPr/>
        </p:nvSpPr>
        <p:spPr>
          <a:xfrm>
            <a:off x="3785635" y="580915"/>
            <a:ext cx="3839281" cy="2492990"/>
          </a:xfrm>
          <a:prstGeom prst="rect">
            <a:avLst/>
          </a:prstGeom>
          <a:noFill/>
        </p:spPr>
        <p:txBody>
          <a:bodyPr wrap="square" rtlCol="0">
            <a:spAutoFit/>
          </a:bodyPr>
          <a:lstStyle/>
          <a:p>
            <a:pPr algn="ctr"/>
            <a:r>
              <a:rPr lang="en-GB" sz="2600" dirty="0"/>
              <a:t>1968 (29 March) Commando entire entered post at Umuahia sent to </a:t>
            </a:r>
            <a:r>
              <a:rPr lang="en-GB" sz="2600" dirty="0" err="1"/>
              <a:t>C.J.Patterson</a:t>
            </a:r>
            <a:r>
              <a:rPr lang="en-GB" sz="2600" dirty="0"/>
              <a:t> at Alor Girls Grammar School, Alor arriving 6 June. </a:t>
            </a:r>
          </a:p>
        </p:txBody>
      </p:sp>
      <p:pic>
        <p:nvPicPr>
          <p:cNvPr id="8" name="Picture 7">
            <a:extLst>
              <a:ext uri="{FF2B5EF4-FFF2-40B4-BE49-F238E27FC236}">
                <a16:creationId xmlns:a16="http://schemas.microsoft.com/office/drawing/2014/main" id="{CB3A44A7-0877-9995-4C86-286DCBB3B9D8}"/>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861258" y="3103260"/>
            <a:ext cx="5056703" cy="3646283"/>
          </a:xfrm>
          <a:prstGeom prst="rect">
            <a:avLst/>
          </a:prstGeom>
        </p:spPr>
      </p:pic>
      <p:pic>
        <p:nvPicPr>
          <p:cNvPr id="11" name="Picture 10">
            <a:extLst>
              <a:ext uri="{FF2B5EF4-FFF2-40B4-BE49-F238E27FC236}">
                <a16:creationId xmlns:a16="http://schemas.microsoft.com/office/drawing/2014/main" id="{39E00DCB-93F3-49A9-2A25-00D8F5911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3438" y="580915"/>
            <a:ext cx="1206317" cy="2148916"/>
          </a:xfrm>
          <a:prstGeom prst="rect">
            <a:avLst/>
          </a:prstGeom>
        </p:spPr>
      </p:pic>
    </p:spTree>
    <p:extLst>
      <p:ext uri="{BB962C8B-B14F-4D97-AF65-F5344CB8AC3E}">
        <p14:creationId xmlns:p14="http://schemas.microsoft.com/office/powerpoint/2010/main" val="27573078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4" y="486144"/>
            <a:ext cx="9144001" cy="6371863"/>
          </a:xfrm>
          <a:solidFill>
            <a:schemeClr val="accent6">
              <a:lumMod val="40000"/>
              <a:lumOff val="60000"/>
            </a:schemeClr>
          </a:solidFill>
        </p:spPr>
        <p:txBody>
          <a:bodyPr>
            <a:normAutofit/>
          </a:bodyPr>
          <a:lstStyle/>
          <a:p>
            <a:endParaRPr lang="en-GB" sz="2700"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37</a:t>
            </a:fld>
            <a:endParaRPr lang="en-GB" sz="1500" dirty="0">
              <a:solidFill>
                <a:srgbClr val="FF0066"/>
              </a:solidFill>
            </a:endParaRPr>
          </a:p>
        </p:txBody>
      </p:sp>
      <p:pic>
        <p:nvPicPr>
          <p:cNvPr id="6" name="Picture 5">
            <a:extLst>
              <a:ext uri="{FF2B5EF4-FFF2-40B4-BE49-F238E27FC236}">
                <a16:creationId xmlns:a16="http://schemas.microsoft.com/office/drawing/2014/main" id="{01E86383-8F79-6934-7704-80970D894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 y="864846"/>
            <a:ext cx="8156448" cy="3712464"/>
          </a:xfrm>
          <a:prstGeom prst="rect">
            <a:avLst/>
          </a:prstGeom>
        </p:spPr>
      </p:pic>
    </p:spTree>
    <p:extLst>
      <p:ext uri="{BB962C8B-B14F-4D97-AF65-F5344CB8AC3E}">
        <p14:creationId xmlns:p14="http://schemas.microsoft.com/office/powerpoint/2010/main" val="33952751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0" y="-20565"/>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8" y="486144"/>
            <a:ext cx="9143999" cy="6371863"/>
          </a:xfrm>
          <a:solidFill>
            <a:schemeClr val="accent6">
              <a:lumMod val="40000"/>
              <a:lumOff val="60000"/>
            </a:schemeClr>
          </a:solidFill>
        </p:spPr>
        <p:txBody>
          <a:bodyPr>
            <a:normAutofit/>
          </a:bodyPr>
          <a:lstStyle/>
          <a:p>
            <a:endParaRPr lang="en-GB" sz="2700"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a:xfrm>
            <a:off x="6457954" y="6356357"/>
            <a:ext cx="2515363" cy="365125"/>
          </a:xfrm>
        </p:spPr>
        <p:txBody>
          <a:bodyPr/>
          <a:lstStyle/>
          <a:p>
            <a:fld id="{6C8AB3AF-D90A-408D-B9C7-448DBFDE0EDA}" type="slidenum">
              <a:rPr lang="en-GB" sz="1500">
                <a:solidFill>
                  <a:srgbClr val="FF0066"/>
                </a:solidFill>
              </a:rPr>
              <a:t>38</a:t>
            </a:fld>
            <a:endParaRPr lang="en-GB" sz="1500" dirty="0">
              <a:solidFill>
                <a:srgbClr val="FF0066"/>
              </a:solidFill>
            </a:endParaRPr>
          </a:p>
        </p:txBody>
      </p:sp>
      <p:pic>
        <p:nvPicPr>
          <p:cNvPr id="6" name="Picture 5">
            <a:extLst>
              <a:ext uri="{FF2B5EF4-FFF2-40B4-BE49-F238E27FC236}">
                <a16:creationId xmlns:a16="http://schemas.microsoft.com/office/drawing/2014/main" id="{F500341B-6274-2E68-83AB-622D17158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22" y="831334"/>
            <a:ext cx="8499167" cy="3954731"/>
          </a:xfrm>
          <a:prstGeom prst="rect">
            <a:avLst/>
          </a:prstGeom>
          <a:ln w="19050">
            <a:solidFill>
              <a:schemeClr val="tx1"/>
            </a:solidFill>
          </a:ln>
        </p:spPr>
      </p:pic>
      <p:sp>
        <p:nvSpPr>
          <p:cNvPr id="5" name="TextBox 4">
            <a:extLst>
              <a:ext uri="{FF2B5EF4-FFF2-40B4-BE49-F238E27FC236}">
                <a16:creationId xmlns:a16="http://schemas.microsoft.com/office/drawing/2014/main" id="{C8F211C9-EBE0-9A50-0E1D-8DF1080448C0}"/>
              </a:ext>
            </a:extLst>
          </p:cNvPr>
          <p:cNvSpPr txBox="1"/>
          <p:nvPr/>
        </p:nvSpPr>
        <p:spPr>
          <a:xfrm>
            <a:off x="10" y="4922585"/>
            <a:ext cx="9143999" cy="1569660"/>
          </a:xfrm>
          <a:prstGeom prst="rect">
            <a:avLst/>
          </a:prstGeom>
          <a:noFill/>
        </p:spPr>
        <p:txBody>
          <a:bodyPr wrap="square" rtlCol="0">
            <a:spAutoFit/>
          </a:bodyPr>
          <a:lstStyle/>
          <a:p>
            <a:pPr algn="ctr"/>
            <a:r>
              <a:rPr lang="en-GB" sz="3200" dirty="0"/>
              <a:t>1967 (28 December) Registered cover sent internally within Owerri at 1/4d rate. Single ‘Biafra Postage Paid 1/4d cachet. Owerri registration handstamp.  </a:t>
            </a:r>
          </a:p>
        </p:txBody>
      </p:sp>
    </p:spTree>
    <p:extLst>
      <p:ext uri="{BB962C8B-B14F-4D97-AF65-F5344CB8AC3E}">
        <p14:creationId xmlns:p14="http://schemas.microsoft.com/office/powerpoint/2010/main" val="30658470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0" y="-20565"/>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8" y="486144"/>
            <a:ext cx="9143999" cy="6371863"/>
          </a:xfrm>
          <a:solidFill>
            <a:schemeClr val="accent6">
              <a:lumMod val="40000"/>
              <a:lumOff val="60000"/>
            </a:schemeClr>
          </a:solidFill>
        </p:spPr>
        <p:txBody>
          <a:bodyPr>
            <a:normAutofit/>
          </a:bodyPr>
          <a:lstStyle/>
          <a:p>
            <a:endParaRPr lang="en-GB" sz="2700"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a:xfrm>
            <a:off x="6457954" y="6356357"/>
            <a:ext cx="2515363" cy="365125"/>
          </a:xfrm>
        </p:spPr>
        <p:txBody>
          <a:bodyPr/>
          <a:lstStyle/>
          <a:p>
            <a:fld id="{6C8AB3AF-D90A-408D-B9C7-448DBFDE0EDA}" type="slidenum">
              <a:rPr lang="en-GB" sz="1500">
                <a:solidFill>
                  <a:srgbClr val="FF0066"/>
                </a:solidFill>
              </a:rPr>
              <a:t>39</a:t>
            </a:fld>
            <a:endParaRPr lang="en-GB" sz="1500" dirty="0">
              <a:solidFill>
                <a:srgbClr val="FF0066"/>
              </a:solidFill>
            </a:endParaRPr>
          </a:p>
        </p:txBody>
      </p:sp>
      <p:pic>
        <p:nvPicPr>
          <p:cNvPr id="6" name="Picture 5">
            <a:extLst>
              <a:ext uri="{FF2B5EF4-FFF2-40B4-BE49-F238E27FC236}">
                <a16:creationId xmlns:a16="http://schemas.microsoft.com/office/drawing/2014/main" id="{F500341B-6274-2E68-83AB-622D17158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22" y="831334"/>
            <a:ext cx="8499167" cy="3954731"/>
          </a:xfrm>
          <a:prstGeom prst="rect">
            <a:avLst/>
          </a:prstGeom>
          <a:ln w="19050">
            <a:solidFill>
              <a:schemeClr val="tx1"/>
            </a:solidFill>
          </a:ln>
        </p:spPr>
      </p:pic>
      <p:sp>
        <p:nvSpPr>
          <p:cNvPr id="5" name="TextBox 4">
            <a:extLst>
              <a:ext uri="{FF2B5EF4-FFF2-40B4-BE49-F238E27FC236}">
                <a16:creationId xmlns:a16="http://schemas.microsoft.com/office/drawing/2014/main" id="{C8F211C9-EBE0-9A50-0E1D-8DF1080448C0}"/>
              </a:ext>
            </a:extLst>
          </p:cNvPr>
          <p:cNvSpPr txBox="1"/>
          <p:nvPr/>
        </p:nvSpPr>
        <p:spPr>
          <a:xfrm>
            <a:off x="10" y="4922585"/>
            <a:ext cx="9143999" cy="1200329"/>
          </a:xfrm>
          <a:prstGeom prst="rect">
            <a:avLst/>
          </a:prstGeom>
          <a:noFill/>
        </p:spPr>
        <p:txBody>
          <a:bodyPr wrap="square" rtlCol="0">
            <a:spAutoFit/>
          </a:bodyPr>
          <a:lstStyle/>
          <a:p>
            <a:pPr algn="ctr"/>
            <a:r>
              <a:rPr lang="en-GB" sz="3600" dirty="0"/>
              <a:t>1967 (28 December) Registered cover sent </a:t>
            </a:r>
          </a:p>
          <a:p>
            <a:pPr algn="ctr"/>
            <a:r>
              <a:rPr lang="en-GB" sz="3600" dirty="0"/>
              <a:t>internally within Owerri at 1/4d rate. </a:t>
            </a:r>
          </a:p>
        </p:txBody>
      </p:sp>
    </p:spTree>
    <p:extLst>
      <p:ext uri="{BB962C8B-B14F-4D97-AF65-F5344CB8AC3E}">
        <p14:creationId xmlns:p14="http://schemas.microsoft.com/office/powerpoint/2010/main" val="39736724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7E59F0-13E3-4AEC-5DC1-60047BA4597F}"/>
              </a:ext>
            </a:extLst>
          </p:cNvPr>
          <p:cNvSpPr>
            <a:spLocks noGrp="1"/>
          </p:cNvSpPr>
          <p:nvPr>
            <p:ph type="ctrTitle"/>
          </p:nvPr>
        </p:nvSpPr>
        <p:spPr>
          <a:xfrm>
            <a:off x="7" y="12199"/>
            <a:ext cx="9144001" cy="720329"/>
          </a:xfrm>
          <a:solidFill>
            <a:srgbClr val="FFFF00"/>
          </a:solidFill>
        </p:spPr>
        <p:txBody>
          <a:bodyPr>
            <a:noAutofit/>
          </a:bodyPr>
          <a:lstStyle/>
          <a:p>
            <a:r>
              <a:rPr lang="en-GB" sz="2600" b="1" i="1" dirty="0">
                <a:latin typeface="Constantia" panose="02030602050306030303" pitchFamily="18" charset="0"/>
                <a:cs typeface="Arial" panose="020B0604020202020204" pitchFamily="34" charset="0"/>
              </a:rPr>
              <a:t>WASC  </a:t>
            </a:r>
            <a:r>
              <a:rPr lang="en-GB" sz="2600" b="1" i="1" dirty="0" err="1">
                <a:latin typeface="Constantia" panose="02030602050306030303" pitchFamily="18" charset="0"/>
                <a:cs typeface="Arial" panose="020B0604020202020204" pitchFamily="34" charset="0"/>
              </a:rPr>
              <a:t>Powerpoint</a:t>
            </a:r>
            <a:r>
              <a:rPr lang="en-GB" sz="2600" b="1" i="1" dirty="0">
                <a:latin typeface="Constantia" panose="02030602050306030303" pitchFamily="18" charset="0"/>
                <a:cs typeface="Arial" panose="020B0604020202020204" pitchFamily="34" charset="0"/>
              </a:rPr>
              <a:t>  Training : Preliminary Considerations</a:t>
            </a:r>
            <a:endParaRPr lang="en-GB" sz="2600"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9" y="732527"/>
            <a:ext cx="9144001" cy="6125479"/>
          </a:xfrm>
          <a:solidFill>
            <a:srgbClr val="FFFFA3"/>
          </a:solidFill>
          <a:ln>
            <a:solidFill>
              <a:schemeClr val="accent5">
                <a:lumMod val="50000"/>
              </a:schemeClr>
            </a:solidFill>
          </a:ln>
          <a:effectLst/>
        </p:spPr>
        <p:txBody>
          <a:bodyPr>
            <a:normAutofit/>
          </a:bodyPr>
          <a:lstStyle/>
          <a:p>
            <a:endParaRPr lang="en-GB" dirty="0"/>
          </a:p>
          <a:p>
            <a:pPr marL="342883" indent="-342883" algn="l">
              <a:buFont typeface="Wingdings" panose="05000000000000000000" pitchFamily="2" charset="2"/>
              <a:buChar char="§"/>
            </a:pPr>
            <a:r>
              <a:rPr lang="en-GB" sz="3600" dirty="0"/>
              <a:t>Constraint of oblong shape of slide</a:t>
            </a:r>
          </a:p>
          <a:p>
            <a:pPr marL="342883" indent="-342883" algn="l">
              <a:buFont typeface="Wingdings" panose="05000000000000000000" pitchFamily="2" charset="2"/>
              <a:buChar char="§"/>
            </a:pPr>
            <a:r>
              <a:rPr lang="en-GB" sz="3600" dirty="0">
                <a:solidFill>
                  <a:srgbClr val="C00000"/>
                </a:solidFill>
              </a:rPr>
              <a:t>Consider your intended audience: looking at screen 35cm from noses or 10-50 meters from noses – font size needs to alter</a:t>
            </a:r>
          </a:p>
          <a:p>
            <a:pPr marL="342883" indent="-342883" algn="l">
              <a:buFont typeface="Wingdings" panose="05000000000000000000" pitchFamily="2" charset="2"/>
              <a:buChar char="§"/>
            </a:pPr>
            <a:r>
              <a:rPr lang="en-GB" sz="3600" b="1" dirty="0">
                <a:solidFill>
                  <a:srgbClr val="FF0066"/>
                </a:solidFill>
              </a:rPr>
              <a:t>Not using MS 365 – which can insert multiple changes of one slide; but cannot enlarge images</a:t>
            </a:r>
          </a:p>
        </p:txBody>
      </p:sp>
      <p:sp>
        <p:nvSpPr>
          <p:cNvPr id="2" name="Slide Number Placeholder 1">
            <a:extLst>
              <a:ext uri="{FF2B5EF4-FFF2-40B4-BE49-F238E27FC236}">
                <a16:creationId xmlns:a16="http://schemas.microsoft.com/office/drawing/2014/main" id="{CBC4211B-C447-BDA2-E742-E83CF68B0FAB}"/>
              </a:ext>
            </a:extLst>
          </p:cNvPr>
          <p:cNvSpPr>
            <a:spLocks noGrp="1"/>
          </p:cNvSpPr>
          <p:nvPr>
            <p:ph type="sldNum" sz="quarter" idx="12"/>
          </p:nvPr>
        </p:nvSpPr>
        <p:spPr>
          <a:xfrm>
            <a:off x="7797646" y="6356035"/>
            <a:ext cx="1092995" cy="273844"/>
          </a:xfrm>
        </p:spPr>
        <p:txBody>
          <a:bodyPr/>
          <a:lstStyle/>
          <a:p>
            <a:fld id="{E06FC973-BC9E-4CEA-98CB-738FBE5482EF}" type="slidenum">
              <a:rPr lang="en-GB" sz="1500">
                <a:solidFill>
                  <a:srgbClr val="FF0066"/>
                </a:solidFill>
              </a:rPr>
              <a:t>4</a:t>
            </a:fld>
            <a:endParaRPr lang="en-GB" sz="1500" dirty="0">
              <a:solidFill>
                <a:srgbClr val="FF0066"/>
              </a:solidFill>
            </a:endParaRPr>
          </a:p>
        </p:txBody>
      </p:sp>
    </p:spTree>
    <p:extLst>
      <p:ext uri="{BB962C8B-B14F-4D97-AF65-F5344CB8AC3E}">
        <p14:creationId xmlns:p14="http://schemas.microsoft.com/office/powerpoint/2010/main" val="34675371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1" y="-8382"/>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9" y="477761"/>
            <a:ext cx="9144001" cy="6380245"/>
          </a:xfrm>
          <a:solidFill>
            <a:schemeClr val="accent6">
              <a:lumMod val="40000"/>
              <a:lumOff val="60000"/>
            </a:schemeClr>
          </a:solidFill>
        </p:spPr>
        <p:txBody>
          <a:bodyPr>
            <a:normAutofit/>
          </a:bodyPr>
          <a:lstStyle/>
          <a:p>
            <a:endParaRPr lang="en-GB" sz="2700" b="1" dirty="0">
              <a:latin typeface="Goudy Old Style" panose="02020502050305020303" pitchFamily="18" charset="0"/>
            </a:endParaRPr>
          </a:p>
          <a:p>
            <a:r>
              <a:rPr lang="en-GB" sz="4000" dirty="0">
                <a:solidFill>
                  <a:srgbClr val="C00000"/>
                </a:solidFill>
                <a:latin typeface="Calibri" panose="020F0502020204030204" pitchFamily="34" charset="0"/>
                <a:cs typeface="Calibri" panose="020F0502020204030204" pitchFamily="34" charset="0"/>
              </a:rPr>
              <a:t>Advice on Covers</a:t>
            </a:r>
            <a:r>
              <a:rPr lang="en-GB" sz="4000" dirty="0">
                <a:latin typeface="Calibri" panose="020F0502020204030204" pitchFamily="34" charset="0"/>
                <a:cs typeface="Calibri" panose="020F0502020204030204" pitchFamily="34" charset="0"/>
              </a:rPr>
              <a:t>: </a:t>
            </a:r>
          </a:p>
          <a:p>
            <a:pPr marL="571486" indent="-571486">
              <a:buFont typeface="Wingdings" panose="05000000000000000000" pitchFamily="2" charset="2"/>
              <a:buChar char="Ø"/>
            </a:pPr>
            <a:r>
              <a:rPr lang="en-GB" sz="4000" dirty="0">
                <a:latin typeface="Calibri" panose="020F0502020204030204" pitchFamily="34" charset="0"/>
                <a:cs typeface="Calibri" panose="020F0502020204030204" pitchFamily="34" charset="0"/>
              </a:rPr>
              <a:t>Usually one per slide is enough</a:t>
            </a:r>
          </a:p>
          <a:p>
            <a:pPr marL="571486" indent="-571486">
              <a:buFont typeface="Wingdings" panose="05000000000000000000" pitchFamily="2" charset="2"/>
              <a:buChar char="Ø"/>
            </a:pPr>
            <a:r>
              <a:rPr lang="en-GB" sz="4000" dirty="0">
                <a:solidFill>
                  <a:schemeClr val="accent2">
                    <a:lumMod val="50000"/>
                  </a:schemeClr>
                </a:solidFill>
                <a:latin typeface="Calibri" panose="020F0502020204030204" pitchFamily="34" charset="0"/>
                <a:cs typeface="Calibri" panose="020F0502020204030204" pitchFamily="34" charset="0"/>
              </a:rPr>
              <a:t>Consider shape of cover relative to oblong slide shape: complementary text or images may be needed</a:t>
            </a:r>
          </a:p>
          <a:p>
            <a:pPr marL="571486" indent="-571486">
              <a:buFont typeface="Wingdings" panose="05000000000000000000" pitchFamily="2" charset="2"/>
              <a:buChar char="Ø"/>
            </a:pPr>
            <a:r>
              <a:rPr lang="en-GB" sz="4000" dirty="0">
                <a:solidFill>
                  <a:schemeClr val="accent6">
                    <a:lumMod val="50000"/>
                  </a:schemeClr>
                </a:solidFill>
                <a:latin typeface="Calibri" panose="020F0502020204030204" pitchFamily="34" charset="0"/>
                <a:cs typeface="Calibri" panose="020F0502020204030204" pitchFamily="34" charset="0"/>
              </a:rPr>
              <a:t>Give borders and (usually) enlarge the cover </a:t>
            </a:r>
          </a:p>
          <a:p>
            <a:pPr marL="571486" indent="-571486">
              <a:buFont typeface="Wingdings" panose="05000000000000000000" pitchFamily="2" charset="2"/>
              <a:buChar char="Ø"/>
            </a:pPr>
            <a:r>
              <a:rPr lang="en-GB" sz="4000" dirty="0">
                <a:latin typeface="Calibri" panose="020F0502020204030204" pitchFamily="34" charset="0"/>
                <a:cs typeface="Calibri" panose="020F0502020204030204" pitchFamily="34" charset="0"/>
              </a:rPr>
              <a:t>Presentation at an angle rarely works </a:t>
            </a:r>
          </a:p>
          <a:p>
            <a:endParaRPr lang="en-GB" sz="27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40</a:t>
            </a:fld>
            <a:endParaRPr lang="en-GB" sz="1500" dirty="0">
              <a:solidFill>
                <a:srgbClr val="FF0066"/>
              </a:solidFill>
            </a:endParaRPr>
          </a:p>
        </p:txBody>
      </p:sp>
    </p:spTree>
    <p:extLst>
      <p:ext uri="{BB962C8B-B14F-4D97-AF65-F5344CB8AC3E}">
        <p14:creationId xmlns:p14="http://schemas.microsoft.com/office/powerpoint/2010/main" val="28603592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AB93-68CD-44EA-9D6C-838568CE17CB}"/>
              </a:ext>
            </a:extLst>
          </p:cNvPr>
          <p:cNvSpPr>
            <a:spLocks noGrp="1"/>
          </p:cNvSpPr>
          <p:nvPr>
            <p:ph type="title"/>
          </p:nvPr>
        </p:nvSpPr>
        <p:spPr>
          <a:xfrm>
            <a:off x="928899" y="569546"/>
            <a:ext cx="7424927" cy="667511"/>
          </a:xfrm>
        </p:spPr>
        <p:txBody>
          <a:bodyPr>
            <a:noAutofit/>
          </a:bodyPr>
          <a:lstStyle/>
          <a:p>
            <a:r>
              <a:rPr lang="en-GB" sz="3200" cap="none" dirty="0">
                <a:solidFill>
                  <a:schemeClr val="bg1"/>
                </a:solidFill>
                <a:effectLst/>
                <a:latin typeface="Goudy Old Style" panose="02020502050305020303" pitchFamily="18" charset="0"/>
              </a:rPr>
              <a:t>External Mail: Routes In and Out of Biafra</a:t>
            </a:r>
          </a:p>
        </p:txBody>
      </p:sp>
      <p:sp>
        <p:nvSpPr>
          <p:cNvPr id="6" name="Slide Number Placeholder 5">
            <a:extLst>
              <a:ext uri="{FF2B5EF4-FFF2-40B4-BE49-F238E27FC236}">
                <a16:creationId xmlns:a16="http://schemas.microsoft.com/office/drawing/2014/main" id="{0594E8D2-DAEC-4B76-8B9A-FD9AB4E27D89}"/>
              </a:ext>
            </a:extLst>
          </p:cNvPr>
          <p:cNvSpPr>
            <a:spLocks noGrp="1"/>
          </p:cNvSpPr>
          <p:nvPr>
            <p:ph type="sldNum" sz="quarter" idx="12"/>
          </p:nvPr>
        </p:nvSpPr>
        <p:spPr>
          <a:xfrm>
            <a:off x="7551901" y="5680863"/>
            <a:ext cx="423869" cy="273844"/>
          </a:xfrm>
        </p:spPr>
        <p:txBody>
          <a:bodyPr/>
          <a:lstStyle/>
          <a:p>
            <a:pPr defTabSz="192871"/>
            <a:fld id="{6D22F896-40B5-4ADD-8801-0D06FADFA095}" type="slidenum">
              <a:rPr lang="en-US">
                <a:solidFill>
                  <a:srgbClr val="C00000"/>
                </a:solidFill>
                <a:latin typeface="Rockwell" panose="02060603020205020403"/>
              </a:rPr>
              <a:pPr defTabSz="192871"/>
              <a:t>41</a:t>
            </a:fld>
            <a:endParaRPr lang="en-US" dirty="0">
              <a:solidFill>
                <a:srgbClr val="C00000"/>
              </a:solidFill>
              <a:latin typeface="Rockwell" panose="02060603020205020403"/>
            </a:endParaRPr>
          </a:p>
        </p:txBody>
      </p:sp>
      <p:sp>
        <p:nvSpPr>
          <p:cNvPr id="3" name="Title 1">
            <a:extLst>
              <a:ext uri="{FF2B5EF4-FFF2-40B4-BE49-F238E27FC236}">
                <a16:creationId xmlns:a16="http://schemas.microsoft.com/office/drawing/2014/main" id="{EBB21A4C-0B9E-7444-3E15-8EBA7C1D6501}"/>
              </a:ext>
            </a:extLst>
          </p:cNvPr>
          <p:cNvSpPr txBox="1">
            <a:spLocks/>
          </p:cNvSpPr>
          <p:nvPr/>
        </p:nvSpPr>
        <p:spPr>
          <a:xfrm>
            <a:off x="6" y="7"/>
            <a:ext cx="9144001" cy="393191"/>
          </a:xfrm>
          <a:prstGeom prst="rect">
            <a:avLst/>
          </a:prstGeom>
          <a:solidFill>
            <a:srgbClr val="FFFFA3"/>
          </a:solidFill>
        </p:spPr>
        <p:txBody>
          <a:bodyPr vert="horz" lIns="68580" tIns="34291" rIns="68580" bIns="34291" rtlCol="0" anchor="ctr">
            <a:noAutofit/>
          </a:bodyPr>
          <a:lstStyle>
            <a:lvl1pPr algn="ctr" defTabSz="914411"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sz="2800" i="1" cap="none" dirty="0">
                <a:solidFill>
                  <a:schemeClr val="bg1"/>
                </a:solidFill>
                <a:effectLst/>
                <a:latin typeface="Constantia" panose="02030602050306030303" pitchFamily="18" charset="0"/>
                <a:cs typeface="Arial" panose="020B0604020202020204" pitchFamily="34" charset="0"/>
              </a:rPr>
              <a:t>WASC  </a:t>
            </a:r>
            <a:r>
              <a:rPr lang="en-GB" sz="2800" i="1" cap="none" dirty="0" err="1">
                <a:solidFill>
                  <a:schemeClr val="bg1"/>
                </a:solidFill>
                <a:effectLst/>
                <a:latin typeface="Constantia" panose="02030602050306030303" pitchFamily="18" charset="0"/>
                <a:cs typeface="Arial" panose="020B0604020202020204" pitchFamily="34" charset="0"/>
              </a:rPr>
              <a:t>Powerpoint</a:t>
            </a:r>
            <a:r>
              <a:rPr lang="en-GB" sz="2800" i="1" cap="none" dirty="0">
                <a:solidFill>
                  <a:schemeClr val="bg1"/>
                </a:solidFill>
                <a:effectLst/>
                <a:latin typeface="Constantia" panose="02030602050306030303" pitchFamily="18" charset="0"/>
                <a:cs typeface="Arial" panose="020B0604020202020204" pitchFamily="34" charset="0"/>
              </a:rPr>
              <a:t>  Training : Image Insertion</a:t>
            </a:r>
          </a:p>
        </p:txBody>
      </p:sp>
      <p:pic>
        <p:nvPicPr>
          <p:cNvPr id="5" name="Picture 4">
            <a:extLst>
              <a:ext uri="{FF2B5EF4-FFF2-40B4-BE49-F238E27FC236}">
                <a16:creationId xmlns:a16="http://schemas.microsoft.com/office/drawing/2014/main" id="{71F4724C-EE6E-9090-C71A-73EC9082A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74" y="1237050"/>
            <a:ext cx="8468665" cy="5434060"/>
          </a:xfrm>
          <a:prstGeom prst="rect">
            <a:avLst/>
          </a:prstGeom>
        </p:spPr>
      </p:pic>
    </p:spTree>
    <p:extLst>
      <p:ext uri="{BB962C8B-B14F-4D97-AF65-F5344CB8AC3E}">
        <p14:creationId xmlns:p14="http://schemas.microsoft.com/office/powerpoint/2010/main" val="26474068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639630-1FAD-4BE4-8F87-380CB5A9DE07}"/>
              </a:ext>
            </a:extLst>
          </p:cNvPr>
          <p:cNvPicPr>
            <a:picLocks noChangeAspect="1"/>
          </p:cNvPicPr>
          <p:nvPr/>
        </p:nvPicPr>
        <p:blipFill rotWithShape="1">
          <a:blip r:embed="rId3"/>
          <a:srcRect l="4682" t="26992" r="19207" b="4722"/>
          <a:stretch/>
        </p:blipFill>
        <p:spPr>
          <a:xfrm>
            <a:off x="116198" y="1258790"/>
            <a:ext cx="8911603" cy="4480019"/>
          </a:xfrm>
          <a:prstGeom prst="rect">
            <a:avLst/>
          </a:prstGeom>
          <a:ln w="19050">
            <a:solidFill>
              <a:schemeClr val="tx1"/>
            </a:solidFill>
          </a:ln>
        </p:spPr>
      </p:pic>
      <p:sp>
        <p:nvSpPr>
          <p:cNvPr id="2" name="Title 1">
            <a:extLst>
              <a:ext uri="{FF2B5EF4-FFF2-40B4-BE49-F238E27FC236}">
                <a16:creationId xmlns:a16="http://schemas.microsoft.com/office/drawing/2014/main" id="{BA90AB93-68CD-44EA-9D6C-838568CE17CB}"/>
              </a:ext>
            </a:extLst>
          </p:cNvPr>
          <p:cNvSpPr>
            <a:spLocks noGrp="1"/>
          </p:cNvSpPr>
          <p:nvPr>
            <p:ph type="title"/>
          </p:nvPr>
        </p:nvSpPr>
        <p:spPr>
          <a:xfrm>
            <a:off x="792480" y="393192"/>
            <a:ext cx="7461504" cy="923544"/>
          </a:xfrm>
        </p:spPr>
        <p:txBody>
          <a:bodyPr>
            <a:noAutofit/>
          </a:bodyPr>
          <a:lstStyle/>
          <a:p>
            <a:r>
              <a:rPr lang="en-GB" sz="3200" cap="none" dirty="0">
                <a:solidFill>
                  <a:schemeClr val="bg1"/>
                </a:solidFill>
                <a:effectLst/>
                <a:latin typeface="Goudy Old Style" panose="02020502050305020303" pitchFamily="18" charset="0"/>
              </a:rPr>
              <a:t>External Mail: Routes In and Out of Biafra</a:t>
            </a:r>
          </a:p>
        </p:txBody>
      </p:sp>
      <p:sp>
        <p:nvSpPr>
          <p:cNvPr id="6" name="Slide Number Placeholder 5">
            <a:extLst>
              <a:ext uri="{FF2B5EF4-FFF2-40B4-BE49-F238E27FC236}">
                <a16:creationId xmlns:a16="http://schemas.microsoft.com/office/drawing/2014/main" id="{0594E8D2-DAEC-4B76-8B9A-FD9AB4E27D89}"/>
              </a:ext>
            </a:extLst>
          </p:cNvPr>
          <p:cNvSpPr>
            <a:spLocks noGrp="1"/>
          </p:cNvSpPr>
          <p:nvPr>
            <p:ph type="sldNum" sz="quarter" idx="12"/>
          </p:nvPr>
        </p:nvSpPr>
        <p:spPr>
          <a:xfrm>
            <a:off x="7551901" y="5680863"/>
            <a:ext cx="423869" cy="273844"/>
          </a:xfrm>
        </p:spPr>
        <p:txBody>
          <a:bodyPr/>
          <a:lstStyle/>
          <a:p>
            <a:pPr defTabSz="192871"/>
            <a:fld id="{6D22F896-40B5-4ADD-8801-0D06FADFA095}" type="slidenum">
              <a:rPr lang="en-US">
                <a:solidFill>
                  <a:srgbClr val="C00000"/>
                </a:solidFill>
                <a:latin typeface="Rockwell" panose="02060603020205020403"/>
              </a:rPr>
              <a:pPr defTabSz="192871"/>
              <a:t>42</a:t>
            </a:fld>
            <a:endParaRPr lang="en-US" dirty="0">
              <a:solidFill>
                <a:srgbClr val="C00000"/>
              </a:solidFill>
              <a:latin typeface="Rockwell" panose="02060603020205020403"/>
            </a:endParaRPr>
          </a:p>
        </p:txBody>
      </p:sp>
      <p:sp>
        <p:nvSpPr>
          <p:cNvPr id="3" name="Title 1">
            <a:extLst>
              <a:ext uri="{FF2B5EF4-FFF2-40B4-BE49-F238E27FC236}">
                <a16:creationId xmlns:a16="http://schemas.microsoft.com/office/drawing/2014/main" id="{EBB21A4C-0B9E-7444-3E15-8EBA7C1D6501}"/>
              </a:ext>
            </a:extLst>
          </p:cNvPr>
          <p:cNvSpPr txBox="1">
            <a:spLocks/>
          </p:cNvSpPr>
          <p:nvPr/>
        </p:nvSpPr>
        <p:spPr>
          <a:xfrm>
            <a:off x="6" y="7"/>
            <a:ext cx="9144001" cy="393191"/>
          </a:xfrm>
          <a:prstGeom prst="rect">
            <a:avLst/>
          </a:prstGeom>
          <a:solidFill>
            <a:srgbClr val="FFFFA3"/>
          </a:solidFill>
        </p:spPr>
        <p:txBody>
          <a:bodyPr vert="horz" lIns="68580" tIns="34291" rIns="68580" bIns="34291" rtlCol="0" anchor="ctr">
            <a:noAutofit/>
          </a:bodyPr>
          <a:lstStyle>
            <a:lvl1pPr algn="ctr" defTabSz="914411"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sz="2800" i="1" cap="none" dirty="0">
                <a:solidFill>
                  <a:schemeClr val="bg1"/>
                </a:solidFill>
                <a:effectLst/>
                <a:latin typeface="Constantia" panose="02030602050306030303" pitchFamily="18" charset="0"/>
                <a:cs typeface="Arial" panose="020B0604020202020204" pitchFamily="34" charset="0"/>
              </a:rPr>
              <a:t>WASC  </a:t>
            </a:r>
            <a:r>
              <a:rPr lang="en-GB" sz="2800" i="1" cap="none" dirty="0" err="1">
                <a:solidFill>
                  <a:schemeClr val="bg1"/>
                </a:solidFill>
                <a:effectLst/>
                <a:latin typeface="Constantia" panose="02030602050306030303" pitchFamily="18" charset="0"/>
                <a:cs typeface="Arial" panose="020B0604020202020204" pitchFamily="34" charset="0"/>
              </a:rPr>
              <a:t>Powerpoint</a:t>
            </a:r>
            <a:r>
              <a:rPr lang="en-GB" sz="2800" i="1" cap="none" dirty="0">
                <a:solidFill>
                  <a:schemeClr val="bg1"/>
                </a:solidFill>
                <a:effectLst/>
                <a:latin typeface="Constantia" panose="02030602050306030303" pitchFamily="18" charset="0"/>
                <a:cs typeface="Arial" panose="020B0604020202020204" pitchFamily="34" charset="0"/>
              </a:rPr>
              <a:t>  Training : Image Insertion</a:t>
            </a:r>
          </a:p>
        </p:txBody>
      </p:sp>
    </p:spTree>
    <p:extLst>
      <p:ext uri="{BB962C8B-B14F-4D97-AF65-F5344CB8AC3E}">
        <p14:creationId xmlns:p14="http://schemas.microsoft.com/office/powerpoint/2010/main" val="18296736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Stamp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4"/>
            <a:ext cx="9144001" cy="6371863"/>
          </a:xfrm>
          <a:solidFill>
            <a:schemeClr val="accent1">
              <a:lumMod val="60000"/>
              <a:lumOff val="40000"/>
            </a:schemeClr>
          </a:solidFill>
        </p:spPr>
        <p:txBody>
          <a:bodyPr>
            <a:normAutofit/>
          </a:bodyPr>
          <a:lstStyle/>
          <a:p>
            <a:endParaRPr lang="en-GB" sz="2700"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43</a:t>
            </a:fld>
            <a:endParaRPr lang="en-GB" sz="1500" dirty="0">
              <a:solidFill>
                <a:srgbClr val="FF0066"/>
              </a:solidFill>
            </a:endParaRPr>
          </a:p>
        </p:txBody>
      </p:sp>
      <p:pic>
        <p:nvPicPr>
          <p:cNvPr id="6" name="Picture 5">
            <a:extLst>
              <a:ext uri="{FF2B5EF4-FFF2-40B4-BE49-F238E27FC236}">
                <a16:creationId xmlns:a16="http://schemas.microsoft.com/office/drawing/2014/main" id="{14B12617-512D-6EF0-5BEE-40D440235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711" y="805979"/>
            <a:ext cx="4495575" cy="5246044"/>
          </a:xfrm>
          <a:prstGeom prst="rect">
            <a:avLst/>
          </a:prstGeom>
        </p:spPr>
      </p:pic>
      <p:sp>
        <p:nvSpPr>
          <p:cNvPr id="7" name="TextBox 6">
            <a:extLst>
              <a:ext uri="{FF2B5EF4-FFF2-40B4-BE49-F238E27FC236}">
                <a16:creationId xmlns:a16="http://schemas.microsoft.com/office/drawing/2014/main" id="{B5AC7F8B-E5D7-71E7-A1CE-E99848D8AA7D}"/>
              </a:ext>
            </a:extLst>
          </p:cNvPr>
          <p:cNvSpPr txBox="1"/>
          <p:nvPr/>
        </p:nvSpPr>
        <p:spPr>
          <a:xfrm>
            <a:off x="319191" y="972275"/>
            <a:ext cx="3909796" cy="5016758"/>
          </a:xfrm>
          <a:prstGeom prst="rect">
            <a:avLst/>
          </a:prstGeom>
          <a:solidFill>
            <a:srgbClr val="FFFFA3"/>
          </a:solidFill>
        </p:spPr>
        <p:txBody>
          <a:bodyPr wrap="square" rtlCol="0">
            <a:spAutoFit/>
          </a:bodyPr>
          <a:lstStyle/>
          <a:p>
            <a:pPr algn="ctr"/>
            <a:r>
              <a:rPr lang="en-GB" sz="3200" b="1" dirty="0">
                <a:solidFill>
                  <a:srgbClr val="FF0000"/>
                </a:solidFill>
              </a:rPr>
              <a:t>Avoid this!</a:t>
            </a:r>
          </a:p>
          <a:p>
            <a:pPr algn="ctr"/>
            <a:r>
              <a:rPr lang="en-GB" sz="3200" dirty="0"/>
              <a:t>Do not copy pages of stamps straight across into the slide – too small, can’t be seen!!</a:t>
            </a:r>
          </a:p>
          <a:p>
            <a:pPr algn="ctr"/>
            <a:r>
              <a:rPr lang="en-GB" sz="3200" dirty="0"/>
              <a:t>Had to reduce size of vertical piece to fit slide and key information is in </a:t>
            </a:r>
            <a:r>
              <a:rPr lang="en-GB" sz="3200" dirty="0" err="1"/>
              <a:t>mss</a:t>
            </a:r>
            <a:r>
              <a:rPr lang="en-GB" sz="3200" dirty="0"/>
              <a:t> at middle top right.</a:t>
            </a:r>
          </a:p>
        </p:txBody>
      </p:sp>
      <p:sp>
        <p:nvSpPr>
          <p:cNvPr id="8" name="Oval 7">
            <a:extLst>
              <a:ext uri="{FF2B5EF4-FFF2-40B4-BE49-F238E27FC236}">
                <a16:creationId xmlns:a16="http://schemas.microsoft.com/office/drawing/2014/main" id="{29090599-116E-9EA2-4850-1D80B5CF3F8F}"/>
              </a:ext>
            </a:extLst>
          </p:cNvPr>
          <p:cNvSpPr/>
          <p:nvPr/>
        </p:nvSpPr>
        <p:spPr>
          <a:xfrm>
            <a:off x="8010010" y="1780032"/>
            <a:ext cx="924275" cy="9387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81860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9" y="486144"/>
            <a:ext cx="9144001" cy="6371863"/>
          </a:xfrm>
          <a:solidFill>
            <a:schemeClr val="accent1">
              <a:lumMod val="60000"/>
              <a:lumOff val="40000"/>
            </a:schemeClr>
          </a:solidFill>
        </p:spPr>
        <p:txBody>
          <a:bodyPr>
            <a:normAutofit/>
          </a:bodyPr>
          <a:lstStyle/>
          <a:p>
            <a:pPr algn="l"/>
            <a:endParaRPr lang="en-GB" sz="2700" b="1" dirty="0">
              <a:latin typeface="Goudy Old Style" panose="02020502050305020303" pitchFamily="18" charset="0"/>
            </a:endParaRPr>
          </a:p>
          <a:p>
            <a:pPr algn="l"/>
            <a:r>
              <a:rPr lang="en-GB" sz="2700" b="1" dirty="0">
                <a:latin typeface="Goudy Old Style" panose="02020502050305020303" pitchFamily="18" charset="0"/>
              </a:rPr>
              <a:t>Nigeria 1953-58 4d Definitive: Bag flaw  (V41)</a:t>
            </a: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44</a:t>
            </a:fld>
            <a:endParaRPr lang="en-GB" sz="1500" dirty="0">
              <a:solidFill>
                <a:srgbClr val="FF0066"/>
              </a:solidFill>
            </a:endParaRPr>
          </a:p>
        </p:txBody>
      </p:sp>
      <p:pic>
        <p:nvPicPr>
          <p:cNvPr id="6" name="Picture 5">
            <a:extLst>
              <a:ext uri="{FF2B5EF4-FFF2-40B4-BE49-F238E27FC236}">
                <a16:creationId xmlns:a16="http://schemas.microsoft.com/office/drawing/2014/main" id="{6C8D5A62-BD1D-990F-DC98-E37D3978C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63" y="2097024"/>
            <a:ext cx="8431373" cy="2779776"/>
          </a:xfrm>
          <a:prstGeom prst="rect">
            <a:avLst/>
          </a:prstGeom>
          <a:ln w="19050">
            <a:solidFill>
              <a:schemeClr val="tx1"/>
            </a:solidFill>
          </a:ln>
        </p:spPr>
      </p:pic>
    </p:spTree>
    <p:extLst>
      <p:ext uri="{BB962C8B-B14F-4D97-AF65-F5344CB8AC3E}">
        <p14:creationId xmlns:p14="http://schemas.microsoft.com/office/powerpoint/2010/main" val="20083054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45</a:t>
            </a:fld>
            <a:endParaRPr lang="en-GB" sz="1500" dirty="0">
              <a:solidFill>
                <a:srgbClr val="FF0066"/>
              </a:solidFill>
            </a:endParaRP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0" y="486144"/>
            <a:ext cx="9144001" cy="6371863"/>
          </a:xfrm>
          <a:solidFill>
            <a:schemeClr val="accent1">
              <a:lumMod val="60000"/>
              <a:lumOff val="40000"/>
            </a:schemeClr>
          </a:solidFill>
        </p:spPr>
        <p:txBody>
          <a:bodyPr>
            <a:normAutofit/>
          </a:bodyPr>
          <a:lstStyle/>
          <a:p>
            <a:pPr algn="l"/>
            <a:endParaRPr lang="en-GB" sz="1500" b="1" dirty="0">
              <a:latin typeface="Goudy Old Style" panose="02020502050305020303" pitchFamily="18" charset="0"/>
            </a:endParaRPr>
          </a:p>
          <a:p>
            <a:r>
              <a:rPr lang="en-GB" sz="3600" b="1" dirty="0">
                <a:latin typeface="Goudy Old Style" panose="02020502050305020303" pitchFamily="18" charset="0"/>
              </a:rPr>
              <a:t>Nigeria 1953-58 4d Definitive: Bag flaw  (V41)</a:t>
            </a:r>
          </a:p>
        </p:txBody>
      </p:sp>
      <p:pic>
        <p:nvPicPr>
          <p:cNvPr id="6" name="Picture 5">
            <a:extLst>
              <a:ext uri="{FF2B5EF4-FFF2-40B4-BE49-F238E27FC236}">
                <a16:creationId xmlns:a16="http://schemas.microsoft.com/office/drawing/2014/main" id="{6C8D5A62-BD1D-990F-DC98-E37D3978C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23" y="2449785"/>
            <a:ext cx="8332122" cy="2747055"/>
          </a:xfrm>
          <a:prstGeom prst="rect">
            <a:avLst/>
          </a:prstGeom>
          <a:ln w="19050">
            <a:solidFill>
              <a:schemeClr val="tx1"/>
            </a:solidFill>
          </a:ln>
        </p:spPr>
      </p:pic>
      <p:pic>
        <p:nvPicPr>
          <p:cNvPr id="7" name="Picture 6">
            <a:extLst>
              <a:ext uri="{FF2B5EF4-FFF2-40B4-BE49-F238E27FC236}">
                <a16:creationId xmlns:a16="http://schemas.microsoft.com/office/drawing/2014/main" id="{202C86EB-42DB-470F-4B42-493E336CAB28}"/>
              </a:ext>
            </a:extLst>
          </p:cNvPr>
          <p:cNvPicPr>
            <a:picLocks noChangeAspect="1"/>
          </p:cNvPicPr>
          <p:nvPr/>
        </p:nvPicPr>
        <p:blipFill rotWithShape="1">
          <a:blip r:embed="rId3">
            <a:extLst>
              <a:ext uri="{28A0092B-C50C-407E-A947-70E740481C1C}">
                <a14:useLocalDpi xmlns:a14="http://schemas.microsoft.com/office/drawing/2010/main" val="0"/>
              </a:ext>
            </a:extLst>
          </a:blip>
          <a:srcRect l="13102" t="43508" r="72919" b="12378"/>
          <a:stretch/>
        </p:blipFill>
        <p:spPr>
          <a:xfrm>
            <a:off x="-3215148" y="2168013"/>
            <a:ext cx="2551471" cy="2654710"/>
          </a:xfrm>
          <a:prstGeom prst="rect">
            <a:avLst/>
          </a:prstGeom>
          <a:ln w="19050">
            <a:solidFill>
              <a:schemeClr val="tx1"/>
            </a:solidFill>
          </a:ln>
        </p:spPr>
      </p:pic>
    </p:spTree>
    <p:extLst>
      <p:ext uri="{BB962C8B-B14F-4D97-AF65-F5344CB8AC3E}">
        <p14:creationId xmlns:p14="http://schemas.microsoft.com/office/powerpoint/2010/main" val="25056913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16054"/>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20817" y="502187"/>
            <a:ext cx="9123187" cy="6296382"/>
          </a:xfrm>
          <a:solidFill>
            <a:schemeClr val="accent1">
              <a:lumMod val="60000"/>
              <a:lumOff val="40000"/>
            </a:schemeClr>
          </a:solidFill>
        </p:spPr>
        <p:txBody>
          <a:bodyPr>
            <a:normAutofit/>
          </a:bodyPr>
          <a:lstStyle/>
          <a:p>
            <a:pPr algn="l"/>
            <a:endParaRPr lang="en-GB" sz="2700" b="1" dirty="0">
              <a:latin typeface="Goudy Old Style" panose="02020502050305020303" pitchFamily="18" charset="0"/>
            </a:endParaRPr>
          </a:p>
          <a:p>
            <a:pPr algn="l"/>
            <a:r>
              <a:rPr lang="en-GB" sz="3600" b="1" dirty="0">
                <a:latin typeface="Goudy Old Style" panose="02020502050305020303" pitchFamily="18" charset="0"/>
              </a:rPr>
              <a:t>Nigeria 1953-58 4d Definitive: Bag flaw  (V41)</a:t>
            </a: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46</a:t>
            </a:fld>
            <a:endParaRPr lang="en-GB" sz="1500" dirty="0">
              <a:solidFill>
                <a:srgbClr val="FF0066"/>
              </a:solidFill>
            </a:endParaRPr>
          </a:p>
        </p:txBody>
      </p:sp>
      <p:pic>
        <p:nvPicPr>
          <p:cNvPr id="6" name="Picture 5">
            <a:extLst>
              <a:ext uri="{FF2B5EF4-FFF2-40B4-BE49-F238E27FC236}">
                <a16:creationId xmlns:a16="http://schemas.microsoft.com/office/drawing/2014/main" id="{6C8D5A62-BD1D-990F-DC98-E37D3978C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10" y="3108964"/>
            <a:ext cx="2859002" cy="942597"/>
          </a:xfrm>
          <a:prstGeom prst="rect">
            <a:avLst/>
          </a:prstGeom>
          <a:ln w="19050">
            <a:solidFill>
              <a:schemeClr val="tx1"/>
            </a:solidFill>
          </a:ln>
        </p:spPr>
      </p:pic>
      <p:pic>
        <p:nvPicPr>
          <p:cNvPr id="7" name="Picture 6">
            <a:extLst>
              <a:ext uri="{FF2B5EF4-FFF2-40B4-BE49-F238E27FC236}">
                <a16:creationId xmlns:a16="http://schemas.microsoft.com/office/drawing/2014/main" id="{108428DB-FF3E-346A-6C15-CA7A5839F9AF}"/>
              </a:ext>
            </a:extLst>
          </p:cNvPr>
          <p:cNvPicPr>
            <a:picLocks noChangeAspect="1"/>
          </p:cNvPicPr>
          <p:nvPr/>
        </p:nvPicPr>
        <p:blipFill rotWithShape="1">
          <a:blip r:embed="rId3">
            <a:extLst>
              <a:ext uri="{28A0092B-C50C-407E-A947-70E740481C1C}">
                <a14:useLocalDpi xmlns:a14="http://schemas.microsoft.com/office/drawing/2010/main" val="0"/>
              </a:ext>
            </a:extLst>
          </a:blip>
          <a:srcRect l="13487" t="44736" r="72571" b="11546"/>
          <a:stretch/>
        </p:blipFill>
        <p:spPr>
          <a:xfrm>
            <a:off x="3833624" y="1785596"/>
            <a:ext cx="4253247" cy="4397022"/>
          </a:xfrm>
          <a:prstGeom prst="rect">
            <a:avLst/>
          </a:prstGeom>
          <a:ln w="19050">
            <a:solidFill>
              <a:schemeClr val="tx1"/>
            </a:solidFill>
          </a:ln>
        </p:spPr>
      </p:pic>
      <p:sp>
        <p:nvSpPr>
          <p:cNvPr id="5" name="Oval 4">
            <a:extLst>
              <a:ext uri="{FF2B5EF4-FFF2-40B4-BE49-F238E27FC236}">
                <a16:creationId xmlns:a16="http://schemas.microsoft.com/office/drawing/2014/main" id="{7E5C6467-F7B0-6E43-EE90-E9591681D800}"/>
              </a:ext>
            </a:extLst>
          </p:cNvPr>
          <p:cNvSpPr/>
          <p:nvPr/>
        </p:nvSpPr>
        <p:spPr>
          <a:xfrm>
            <a:off x="5320163" y="3984107"/>
            <a:ext cx="640080" cy="6035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Oval 7">
            <a:extLst>
              <a:ext uri="{FF2B5EF4-FFF2-40B4-BE49-F238E27FC236}">
                <a16:creationId xmlns:a16="http://schemas.microsoft.com/office/drawing/2014/main" id="{45EA1554-3BDA-EE26-98A9-A8F84690E7E3}"/>
              </a:ext>
            </a:extLst>
          </p:cNvPr>
          <p:cNvSpPr/>
          <p:nvPr/>
        </p:nvSpPr>
        <p:spPr>
          <a:xfrm>
            <a:off x="831581" y="3633962"/>
            <a:ext cx="451104" cy="35014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67613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36582" y="486144"/>
            <a:ext cx="9144001" cy="6371863"/>
          </a:xfrm>
          <a:solidFill>
            <a:schemeClr val="accent1">
              <a:lumMod val="60000"/>
              <a:lumOff val="40000"/>
            </a:schemeClr>
          </a:solidFill>
        </p:spPr>
        <p:txBody>
          <a:bodyPr>
            <a:normAutofit/>
          </a:bodyPr>
          <a:lstStyle/>
          <a:p>
            <a:pPr algn="l"/>
            <a:endParaRPr lang="en-GB" sz="2700" b="1" dirty="0">
              <a:latin typeface="Goudy Old Style" panose="02020502050305020303" pitchFamily="18" charset="0"/>
            </a:endParaRPr>
          </a:p>
          <a:p>
            <a:pPr algn="l"/>
            <a:r>
              <a:rPr lang="en-GB" sz="3600" b="1" dirty="0">
                <a:latin typeface="Goudy Old Style" panose="02020502050305020303" pitchFamily="18" charset="0"/>
              </a:rPr>
              <a:t>Nigeria 1953-58 4d Definitive: Bag flaw  (V41)</a:t>
            </a:r>
          </a:p>
        </p:txBody>
      </p:sp>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36582"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47</a:t>
            </a:fld>
            <a:endParaRPr lang="en-GB" sz="1500" dirty="0">
              <a:solidFill>
                <a:srgbClr val="FF0066"/>
              </a:solidFill>
            </a:endParaRPr>
          </a:p>
        </p:txBody>
      </p:sp>
      <p:pic>
        <p:nvPicPr>
          <p:cNvPr id="6" name="Picture 5">
            <a:extLst>
              <a:ext uri="{FF2B5EF4-FFF2-40B4-BE49-F238E27FC236}">
                <a16:creationId xmlns:a16="http://schemas.microsoft.com/office/drawing/2014/main" id="{6C8D5A62-BD1D-990F-DC98-E37D3978C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41" y="3320174"/>
            <a:ext cx="3282728" cy="1082297"/>
          </a:xfrm>
          <a:prstGeom prst="rect">
            <a:avLst/>
          </a:prstGeom>
          <a:ln w="19050">
            <a:solidFill>
              <a:schemeClr val="tx1"/>
            </a:solidFill>
          </a:ln>
        </p:spPr>
      </p:pic>
      <p:sp>
        <p:nvSpPr>
          <p:cNvPr id="5" name="Oval 4">
            <a:extLst>
              <a:ext uri="{FF2B5EF4-FFF2-40B4-BE49-F238E27FC236}">
                <a16:creationId xmlns:a16="http://schemas.microsoft.com/office/drawing/2014/main" id="{7E5C6467-F7B0-6E43-EE90-E9591681D800}"/>
              </a:ext>
            </a:extLst>
          </p:cNvPr>
          <p:cNvSpPr/>
          <p:nvPr/>
        </p:nvSpPr>
        <p:spPr>
          <a:xfrm>
            <a:off x="695365" y="3798967"/>
            <a:ext cx="640080" cy="6035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9" name="Picture 8">
            <a:extLst>
              <a:ext uri="{FF2B5EF4-FFF2-40B4-BE49-F238E27FC236}">
                <a16:creationId xmlns:a16="http://schemas.microsoft.com/office/drawing/2014/main" id="{54CD14E0-6241-FAEE-B42D-EFB7D44B0838}"/>
              </a:ext>
            </a:extLst>
          </p:cNvPr>
          <p:cNvPicPr>
            <a:picLocks noChangeAspect="1"/>
          </p:cNvPicPr>
          <p:nvPr/>
        </p:nvPicPr>
        <p:blipFill rotWithShape="1">
          <a:blip r:embed="rId3">
            <a:extLst>
              <a:ext uri="{28A0092B-C50C-407E-A947-70E740481C1C}">
                <a14:useLocalDpi xmlns:a14="http://schemas.microsoft.com/office/drawing/2010/main" val="0"/>
              </a:ext>
            </a:extLst>
          </a:blip>
          <a:srcRect l="10989" t="43183" r="72353" b="12318"/>
          <a:stretch/>
        </p:blipFill>
        <p:spPr>
          <a:xfrm>
            <a:off x="4077656" y="2376594"/>
            <a:ext cx="4164126" cy="3713951"/>
          </a:xfrm>
          <a:prstGeom prst="rect">
            <a:avLst/>
          </a:prstGeom>
          <a:ln w="19050">
            <a:solidFill>
              <a:schemeClr val="tx1"/>
            </a:solidFill>
          </a:ln>
        </p:spPr>
      </p:pic>
      <p:sp>
        <p:nvSpPr>
          <p:cNvPr id="10" name="Oval 9">
            <a:extLst>
              <a:ext uri="{FF2B5EF4-FFF2-40B4-BE49-F238E27FC236}">
                <a16:creationId xmlns:a16="http://schemas.microsoft.com/office/drawing/2014/main" id="{F6AFEC34-248D-1922-474A-1D99DB2CC2B5}"/>
              </a:ext>
            </a:extLst>
          </p:cNvPr>
          <p:cNvSpPr/>
          <p:nvPr/>
        </p:nvSpPr>
        <p:spPr>
          <a:xfrm>
            <a:off x="5524500" y="3213100"/>
            <a:ext cx="1752600" cy="1981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311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7" y="496045"/>
            <a:ext cx="9144001" cy="6361956"/>
          </a:xfrm>
          <a:solidFill>
            <a:schemeClr val="accent1">
              <a:lumMod val="60000"/>
              <a:lumOff val="40000"/>
            </a:schemeClr>
          </a:solidFill>
        </p:spPr>
        <p:txBody>
          <a:bodyPr>
            <a:normAutofit/>
          </a:bodyPr>
          <a:lstStyle/>
          <a:p>
            <a:endParaRPr lang="en-GB" sz="2700"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48</a:t>
            </a:fld>
            <a:endParaRPr lang="en-GB" sz="1500" dirty="0">
              <a:solidFill>
                <a:srgbClr val="FF0066"/>
              </a:solidFill>
            </a:endParaRPr>
          </a:p>
        </p:txBody>
      </p:sp>
      <p:pic>
        <p:nvPicPr>
          <p:cNvPr id="6" name="Picture 5">
            <a:extLst>
              <a:ext uri="{FF2B5EF4-FFF2-40B4-BE49-F238E27FC236}">
                <a16:creationId xmlns:a16="http://schemas.microsoft.com/office/drawing/2014/main" id="{66453A90-1708-D146-BEB5-8EC3454C0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658" y="2544085"/>
            <a:ext cx="3538639" cy="2338579"/>
          </a:xfrm>
          <a:prstGeom prst="rect">
            <a:avLst/>
          </a:prstGeom>
          <a:ln w="19050">
            <a:solidFill>
              <a:schemeClr val="tx1"/>
            </a:solidFill>
          </a:ln>
        </p:spPr>
      </p:pic>
      <p:pic>
        <p:nvPicPr>
          <p:cNvPr id="9" name="Picture 8">
            <a:extLst>
              <a:ext uri="{FF2B5EF4-FFF2-40B4-BE49-F238E27FC236}">
                <a16:creationId xmlns:a16="http://schemas.microsoft.com/office/drawing/2014/main" id="{E6F31A49-99C7-EE68-76FC-3401C8201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711" y="3276959"/>
            <a:ext cx="1051560" cy="694944"/>
          </a:xfrm>
          <a:prstGeom prst="rect">
            <a:avLst/>
          </a:prstGeom>
          <a:ln w="19050">
            <a:solidFill>
              <a:schemeClr val="tx1"/>
            </a:solidFill>
          </a:ln>
        </p:spPr>
      </p:pic>
      <p:sp>
        <p:nvSpPr>
          <p:cNvPr id="10" name="TextBox 9">
            <a:extLst>
              <a:ext uri="{FF2B5EF4-FFF2-40B4-BE49-F238E27FC236}">
                <a16:creationId xmlns:a16="http://schemas.microsoft.com/office/drawing/2014/main" id="{D58B9CCF-1DD0-62A3-F794-D9E5C95A786E}"/>
              </a:ext>
            </a:extLst>
          </p:cNvPr>
          <p:cNvSpPr txBox="1"/>
          <p:nvPr/>
        </p:nvSpPr>
        <p:spPr>
          <a:xfrm>
            <a:off x="204451" y="647903"/>
            <a:ext cx="2937815" cy="1938992"/>
          </a:xfrm>
          <a:prstGeom prst="rect">
            <a:avLst/>
          </a:prstGeom>
          <a:noFill/>
        </p:spPr>
        <p:txBody>
          <a:bodyPr wrap="square" rtlCol="0">
            <a:spAutoFit/>
          </a:bodyPr>
          <a:lstStyle/>
          <a:p>
            <a:endParaRPr lang="en-GB" sz="2400" dirty="0">
              <a:solidFill>
                <a:srgbClr val="C00000"/>
              </a:solidFill>
            </a:endParaRPr>
          </a:p>
          <a:p>
            <a:r>
              <a:rPr lang="en-GB" sz="3200" dirty="0">
                <a:solidFill>
                  <a:srgbClr val="C00000"/>
                </a:solidFill>
              </a:rPr>
              <a:t>Nigeria 1954 2d Black &amp; ochre re-entry</a:t>
            </a:r>
          </a:p>
        </p:txBody>
      </p:sp>
      <p:sp>
        <p:nvSpPr>
          <p:cNvPr id="11" name="TextBox 10">
            <a:extLst>
              <a:ext uri="{FF2B5EF4-FFF2-40B4-BE49-F238E27FC236}">
                <a16:creationId xmlns:a16="http://schemas.microsoft.com/office/drawing/2014/main" id="{3223E069-58E2-9795-6BBD-3012DD08704E}"/>
              </a:ext>
            </a:extLst>
          </p:cNvPr>
          <p:cNvSpPr txBox="1"/>
          <p:nvPr/>
        </p:nvSpPr>
        <p:spPr>
          <a:xfrm>
            <a:off x="804672" y="4295403"/>
            <a:ext cx="1737360" cy="830997"/>
          </a:xfrm>
          <a:prstGeom prst="rect">
            <a:avLst/>
          </a:prstGeom>
          <a:noFill/>
        </p:spPr>
        <p:txBody>
          <a:bodyPr wrap="square" rtlCol="0">
            <a:spAutoFit/>
          </a:bodyPr>
          <a:lstStyle/>
          <a:p>
            <a:pPr algn="ctr"/>
            <a:r>
              <a:rPr lang="en-GB" sz="2400" dirty="0"/>
              <a:t>Stamp size image</a:t>
            </a:r>
          </a:p>
        </p:txBody>
      </p:sp>
    </p:spTree>
    <p:extLst>
      <p:ext uri="{BB962C8B-B14F-4D97-AF65-F5344CB8AC3E}">
        <p14:creationId xmlns:p14="http://schemas.microsoft.com/office/powerpoint/2010/main" val="3990841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501" y="271"/>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408"/>
            <a:ext cx="9144001" cy="6371335"/>
          </a:xfrm>
          <a:solidFill>
            <a:schemeClr val="accent1">
              <a:lumMod val="60000"/>
              <a:lumOff val="40000"/>
            </a:schemeClr>
          </a:solidFill>
        </p:spPr>
        <p:txBody>
          <a:bodyPr>
            <a:normAutofit/>
          </a:bodyPr>
          <a:lstStyle/>
          <a:p>
            <a:endParaRPr lang="en-GB" sz="2700"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49</a:t>
            </a:fld>
            <a:endParaRPr lang="en-GB" sz="1500" dirty="0">
              <a:solidFill>
                <a:srgbClr val="FF0066"/>
              </a:solidFill>
            </a:endParaRPr>
          </a:p>
        </p:txBody>
      </p:sp>
      <p:pic>
        <p:nvPicPr>
          <p:cNvPr id="6" name="Picture 5">
            <a:extLst>
              <a:ext uri="{FF2B5EF4-FFF2-40B4-BE49-F238E27FC236}">
                <a16:creationId xmlns:a16="http://schemas.microsoft.com/office/drawing/2014/main" id="{66453A90-1708-D146-BEB5-8EC3454C0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23" y="3269945"/>
            <a:ext cx="2937815" cy="1941512"/>
          </a:xfrm>
          <a:prstGeom prst="rect">
            <a:avLst/>
          </a:prstGeom>
          <a:ln w="19050">
            <a:solidFill>
              <a:schemeClr val="tx1"/>
            </a:solidFill>
          </a:ln>
        </p:spPr>
      </p:pic>
      <p:pic>
        <p:nvPicPr>
          <p:cNvPr id="7" name="Picture 6">
            <a:extLst>
              <a:ext uri="{FF2B5EF4-FFF2-40B4-BE49-F238E27FC236}">
                <a16:creationId xmlns:a16="http://schemas.microsoft.com/office/drawing/2014/main" id="{55440265-4179-7FF2-7D01-D34A65971C04}"/>
              </a:ext>
            </a:extLst>
          </p:cNvPr>
          <p:cNvPicPr>
            <a:picLocks noChangeAspect="1"/>
          </p:cNvPicPr>
          <p:nvPr/>
        </p:nvPicPr>
        <p:blipFill rotWithShape="1">
          <a:blip r:embed="rId3">
            <a:extLst>
              <a:ext uri="{28A0092B-C50C-407E-A947-70E740481C1C}">
                <a14:useLocalDpi xmlns:a14="http://schemas.microsoft.com/office/drawing/2010/main" val="0"/>
              </a:ext>
            </a:extLst>
          </a:blip>
          <a:srcRect l="27537" t="19595" r="29357" b="26737"/>
          <a:stretch/>
        </p:blipFill>
        <p:spPr>
          <a:xfrm>
            <a:off x="3182858" y="1393767"/>
            <a:ext cx="5531615" cy="4551511"/>
          </a:xfrm>
          <a:prstGeom prst="rect">
            <a:avLst/>
          </a:prstGeom>
          <a:ln w="28575">
            <a:solidFill>
              <a:schemeClr val="tx1"/>
            </a:solidFill>
          </a:ln>
        </p:spPr>
      </p:pic>
      <p:sp>
        <p:nvSpPr>
          <p:cNvPr id="5" name="Arrow: Left 4">
            <a:extLst>
              <a:ext uri="{FF2B5EF4-FFF2-40B4-BE49-F238E27FC236}">
                <a16:creationId xmlns:a16="http://schemas.microsoft.com/office/drawing/2014/main" id="{7EF35065-DDE1-8BCA-B6F5-3C4B558A2C96}"/>
              </a:ext>
            </a:extLst>
          </p:cNvPr>
          <p:cNvSpPr/>
          <p:nvPr/>
        </p:nvSpPr>
        <p:spPr>
          <a:xfrm rot="20379153">
            <a:off x="6285047" y="2954593"/>
            <a:ext cx="594111" cy="16148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Arrow: Left 7">
            <a:extLst>
              <a:ext uri="{FF2B5EF4-FFF2-40B4-BE49-F238E27FC236}">
                <a16:creationId xmlns:a16="http://schemas.microsoft.com/office/drawing/2014/main" id="{3E02D74F-88F7-5B4C-3191-53A4E57D36E3}"/>
              </a:ext>
            </a:extLst>
          </p:cNvPr>
          <p:cNvSpPr/>
          <p:nvPr/>
        </p:nvSpPr>
        <p:spPr>
          <a:xfrm rot="20379153">
            <a:off x="4274950" y="1492021"/>
            <a:ext cx="594111" cy="16148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9" name="Arrow: Left 8">
            <a:extLst>
              <a:ext uri="{FF2B5EF4-FFF2-40B4-BE49-F238E27FC236}">
                <a16:creationId xmlns:a16="http://schemas.microsoft.com/office/drawing/2014/main" id="{7CFEA047-7AFC-38A5-5779-72857B590E13}"/>
              </a:ext>
            </a:extLst>
          </p:cNvPr>
          <p:cNvSpPr/>
          <p:nvPr/>
        </p:nvSpPr>
        <p:spPr>
          <a:xfrm rot="20379153">
            <a:off x="7012435" y="3541193"/>
            <a:ext cx="594111" cy="160907"/>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0" name="Arrow: Left 9">
            <a:extLst>
              <a:ext uri="{FF2B5EF4-FFF2-40B4-BE49-F238E27FC236}">
                <a16:creationId xmlns:a16="http://schemas.microsoft.com/office/drawing/2014/main" id="{63E9F7E7-F84E-3D98-4E23-C8558F07A830}"/>
              </a:ext>
            </a:extLst>
          </p:cNvPr>
          <p:cNvSpPr/>
          <p:nvPr/>
        </p:nvSpPr>
        <p:spPr>
          <a:xfrm rot="20379153">
            <a:off x="7830824" y="3981524"/>
            <a:ext cx="594111" cy="160907"/>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1" name="TextBox 10">
            <a:extLst>
              <a:ext uri="{FF2B5EF4-FFF2-40B4-BE49-F238E27FC236}">
                <a16:creationId xmlns:a16="http://schemas.microsoft.com/office/drawing/2014/main" id="{B6303388-68D7-468B-2505-AA7F6C1B303F}"/>
              </a:ext>
            </a:extLst>
          </p:cNvPr>
          <p:cNvSpPr txBox="1"/>
          <p:nvPr/>
        </p:nvSpPr>
        <p:spPr>
          <a:xfrm>
            <a:off x="122524" y="678299"/>
            <a:ext cx="2937815" cy="1938992"/>
          </a:xfrm>
          <a:prstGeom prst="rect">
            <a:avLst/>
          </a:prstGeom>
          <a:noFill/>
        </p:spPr>
        <p:txBody>
          <a:bodyPr wrap="square" rtlCol="0">
            <a:spAutoFit/>
          </a:bodyPr>
          <a:lstStyle/>
          <a:p>
            <a:endParaRPr lang="en-GB" sz="2400" dirty="0">
              <a:solidFill>
                <a:srgbClr val="C00000"/>
              </a:solidFill>
            </a:endParaRPr>
          </a:p>
          <a:p>
            <a:r>
              <a:rPr lang="en-GB" sz="3200" dirty="0">
                <a:solidFill>
                  <a:srgbClr val="C00000"/>
                </a:solidFill>
              </a:rPr>
              <a:t>Nigeria 1954 2d Black &amp; ochre re-entry</a:t>
            </a:r>
          </a:p>
        </p:txBody>
      </p:sp>
    </p:spTree>
    <p:extLst>
      <p:ext uri="{BB962C8B-B14F-4D97-AF65-F5344CB8AC3E}">
        <p14:creationId xmlns:p14="http://schemas.microsoft.com/office/powerpoint/2010/main" val="28841544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7E59F0-13E3-4AEC-5DC1-60047BA4597F}"/>
              </a:ext>
            </a:extLst>
          </p:cNvPr>
          <p:cNvSpPr>
            <a:spLocks noGrp="1"/>
          </p:cNvSpPr>
          <p:nvPr>
            <p:ph type="ctrTitle"/>
          </p:nvPr>
        </p:nvSpPr>
        <p:spPr>
          <a:xfrm>
            <a:off x="7" y="7"/>
            <a:ext cx="9144001" cy="720329"/>
          </a:xfrm>
          <a:solidFill>
            <a:srgbClr val="FFFF00"/>
          </a:solidFill>
        </p:spPr>
        <p:txBody>
          <a:bodyPr>
            <a:noAutofit/>
          </a:bodyPr>
          <a:lstStyle/>
          <a:p>
            <a:r>
              <a:rPr lang="en-GB" sz="2600" b="1" i="1" dirty="0">
                <a:latin typeface="Constantia" panose="02030602050306030303" pitchFamily="18" charset="0"/>
                <a:cs typeface="Arial" panose="020B0604020202020204" pitchFamily="34" charset="0"/>
              </a:rPr>
              <a:t>WASC  </a:t>
            </a:r>
            <a:r>
              <a:rPr lang="en-GB" sz="2600" b="1" i="1" dirty="0" err="1">
                <a:latin typeface="Constantia" panose="02030602050306030303" pitchFamily="18" charset="0"/>
                <a:cs typeface="Arial" panose="020B0604020202020204" pitchFamily="34" charset="0"/>
              </a:rPr>
              <a:t>Powerpoint</a:t>
            </a:r>
            <a:r>
              <a:rPr lang="en-GB" sz="2600" b="1" i="1" dirty="0">
                <a:latin typeface="Constantia" panose="02030602050306030303" pitchFamily="18" charset="0"/>
                <a:cs typeface="Arial" panose="020B0604020202020204" pitchFamily="34" charset="0"/>
              </a:rPr>
              <a:t>  Training : Preliminary Considerations</a:t>
            </a:r>
            <a:endParaRPr lang="en-GB" sz="2600"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720335"/>
            <a:ext cx="9144001" cy="6137671"/>
          </a:xfrm>
          <a:solidFill>
            <a:srgbClr val="FFFFA3"/>
          </a:solidFill>
          <a:ln>
            <a:solidFill>
              <a:schemeClr val="accent5">
                <a:lumMod val="50000"/>
              </a:schemeClr>
            </a:solidFill>
          </a:ln>
          <a:effectLst/>
        </p:spPr>
        <p:txBody>
          <a:bodyPr>
            <a:normAutofit/>
          </a:bodyPr>
          <a:lstStyle/>
          <a:p>
            <a:endParaRPr lang="en-GB" dirty="0"/>
          </a:p>
          <a:p>
            <a:pPr marL="342883" indent="-342883" algn="l">
              <a:buFont typeface="Wingdings" panose="05000000000000000000" pitchFamily="2" charset="2"/>
              <a:buChar char="§"/>
            </a:pPr>
            <a:r>
              <a:rPr lang="en-GB" sz="3600" dirty="0"/>
              <a:t>Constraint of oblong shape of slide</a:t>
            </a:r>
          </a:p>
          <a:p>
            <a:pPr marL="342883" indent="-342883" algn="l">
              <a:buFont typeface="Wingdings" panose="05000000000000000000" pitchFamily="2" charset="2"/>
              <a:buChar char="§"/>
            </a:pPr>
            <a:r>
              <a:rPr lang="en-GB" sz="3600" dirty="0">
                <a:solidFill>
                  <a:srgbClr val="C00000"/>
                </a:solidFill>
              </a:rPr>
              <a:t>Consider your intended audience: looking at screen 35cm from noses or 10-50 meters from noses – font size needs to alter</a:t>
            </a:r>
          </a:p>
          <a:p>
            <a:pPr marL="342883" indent="-342883" algn="l">
              <a:buFont typeface="Wingdings" panose="05000000000000000000" pitchFamily="2" charset="2"/>
              <a:buChar char="§"/>
            </a:pPr>
            <a:r>
              <a:rPr lang="en-GB" sz="3600" dirty="0">
                <a:solidFill>
                  <a:srgbClr val="FF0066"/>
                </a:solidFill>
              </a:rPr>
              <a:t>Not using MS 365 – can insert multiple changes of one slide; cannot enlarge images</a:t>
            </a:r>
          </a:p>
          <a:p>
            <a:pPr marL="342883" indent="-342883" algn="l">
              <a:buFont typeface="Wingdings" panose="05000000000000000000" pitchFamily="2" charset="2"/>
              <a:buChar char="§"/>
            </a:pPr>
            <a:r>
              <a:rPr lang="en-GB" sz="3600" b="1" dirty="0">
                <a:solidFill>
                  <a:schemeClr val="accent5">
                    <a:lumMod val="50000"/>
                  </a:schemeClr>
                </a:solidFill>
              </a:rPr>
              <a:t>Working in a MS W10 operating system, not Mac(</a:t>
            </a:r>
            <a:r>
              <a:rPr lang="en-GB" sz="3600" b="1" dirty="0" err="1">
                <a:solidFill>
                  <a:schemeClr val="accent5">
                    <a:lumMod val="50000"/>
                  </a:schemeClr>
                </a:solidFill>
              </a:rPr>
              <a:t>kintosh</a:t>
            </a:r>
            <a:r>
              <a:rPr lang="en-GB" sz="3600" b="1" dirty="0">
                <a:solidFill>
                  <a:schemeClr val="accent5">
                    <a:lumMod val="50000"/>
                  </a:schemeClr>
                </a:solidFill>
              </a:rPr>
              <a:t>) Apple or other OS</a:t>
            </a:r>
          </a:p>
        </p:txBody>
      </p:sp>
      <p:sp>
        <p:nvSpPr>
          <p:cNvPr id="2" name="Slide Number Placeholder 1">
            <a:extLst>
              <a:ext uri="{FF2B5EF4-FFF2-40B4-BE49-F238E27FC236}">
                <a16:creationId xmlns:a16="http://schemas.microsoft.com/office/drawing/2014/main" id="{2F4D3E3B-0B18-8B18-C8FF-D1C85C22CAEC}"/>
              </a:ext>
            </a:extLst>
          </p:cNvPr>
          <p:cNvSpPr>
            <a:spLocks noGrp="1"/>
          </p:cNvSpPr>
          <p:nvPr>
            <p:ph type="sldNum" sz="quarter" idx="12"/>
          </p:nvPr>
        </p:nvSpPr>
        <p:spPr>
          <a:xfrm>
            <a:off x="7496513" y="6307267"/>
            <a:ext cx="1425179" cy="273844"/>
          </a:xfrm>
        </p:spPr>
        <p:txBody>
          <a:bodyPr/>
          <a:lstStyle/>
          <a:p>
            <a:fld id="{E06FC973-BC9E-4CEA-98CB-738FBE5482EF}" type="slidenum">
              <a:rPr lang="en-GB" sz="1500">
                <a:solidFill>
                  <a:srgbClr val="FF0066"/>
                </a:solidFill>
              </a:rPr>
              <a:t>5</a:t>
            </a:fld>
            <a:endParaRPr lang="en-GB" sz="1500" dirty="0">
              <a:solidFill>
                <a:srgbClr val="FF0066"/>
              </a:solidFill>
            </a:endParaRPr>
          </a:p>
        </p:txBody>
      </p:sp>
    </p:spTree>
    <p:extLst>
      <p:ext uri="{BB962C8B-B14F-4D97-AF65-F5344CB8AC3E}">
        <p14:creationId xmlns:p14="http://schemas.microsoft.com/office/powerpoint/2010/main" val="22038311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97530" y="486144"/>
            <a:ext cx="9144001" cy="6371863"/>
          </a:xfrm>
          <a:solidFill>
            <a:schemeClr val="accent1">
              <a:lumMod val="60000"/>
              <a:lumOff val="40000"/>
            </a:schemeClr>
          </a:solidFill>
        </p:spPr>
        <p:txBody>
          <a:bodyPr>
            <a:normAutofit/>
          </a:bodyPr>
          <a:lstStyle/>
          <a:p>
            <a:endParaRPr lang="en-GB" sz="2700"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50</a:t>
            </a:fld>
            <a:endParaRPr lang="en-GB" sz="1500" dirty="0">
              <a:solidFill>
                <a:srgbClr val="FF0066"/>
              </a:solidFill>
            </a:endParaRPr>
          </a:p>
        </p:txBody>
      </p:sp>
      <p:pic>
        <p:nvPicPr>
          <p:cNvPr id="6" name="Picture 5">
            <a:extLst>
              <a:ext uri="{FF2B5EF4-FFF2-40B4-BE49-F238E27FC236}">
                <a16:creationId xmlns:a16="http://schemas.microsoft.com/office/drawing/2014/main" id="{274945F8-9A52-9BCF-BF53-697F3EA7BE4E}"/>
              </a:ext>
            </a:extLst>
          </p:cNvPr>
          <p:cNvPicPr>
            <a:picLocks noChangeAspect="1"/>
          </p:cNvPicPr>
          <p:nvPr/>
        </p:nvPicPr>
        <p:blipFill rotWithShape="1">
          <a:blip r:embed="rId3"/>
          <a:srcRect l="13807" t="4242" r="9392" b="3223"/>
          <a:stretch/>
        </p:blipFill>
        <p:spPr>
          <a:xfrm>
            <a:off x="475496" y="1680211"/>
            <a:ext cx="1469573" cy="3834404"/>
          </a:xfrm>
          <a:prstGeom prst="rect">
            <a:avLst/>
          </a:prstGeom>
          <a:ln w="19050">
            <a:solidFill>
              <a:schemeClr val="tx1"/>
            </a:solidFill>
          </a:ln>
        </p:spPr>
      </p:pic>
      <p:sp>
        <p:nvSpPr>
          <p:cNvPr id="12" name="TextBox 11">
            <a:extLst>
              <a:ext uri="{FF2B5EF4-FFF2-40B4-BE49-F238E27FC236}">
                <a16:creationId xmlns:a16="http://schemas.microsoft.com/office/drawing/2014/main" id="{81EC1F8A-8463-8B59-DDB0-689008F354B4}"/>
              </a:ext>
            </a:extLst>
          </p:cNvPr>
          <p:cNvSpPr txBox="1"/>
          <p:nvPr/>
        </p:nvSpPr>
        <p:spPr>
          <a:xfrm>
            <a:off x="6790951" y="2046249"/>
            <a:ext cx="2255519" cy="3108543"/>
          </a:xfrm>
          <a:prstGeom prst="rect">
            <a:avLst/>
          </a:prstGeom>
          <a:solidFill>
            <a:srgbClr val="FFFFA3"/>
          </a:solidFill>
        </p:spPr>
        <p:txBody>
          <a:bodyPr wrap="square" rtlCol="0">
            <a:spAutoFit/>
          </a:bodyPr>
          <a:lstStyle/>
          <a:p>
            <a:pPr algn="ctr"/>
            <a:r>
              <a:rPr lang="en-GB" sz="2800" dirty="0"/>
              <a:t>5 February 1968 Independence Issue 2d </a:t>
            </a:r>
          </a:p>
          <a:p>
            <a:pPr algn="ctr"/>
            <a:r>
              <a:rPr lang="en-GB" sz="2800" dirty="0"/>
              <a:t>White dot at Calabar variety R8/1</a:t>
            </a:r>
          </a:p>
        </p:txBody>
      </p:sp>
    </p:spTree>
    <p:extLst>
      <p:ext uri="{BB962C8B-B14F-4D97-AF65-F5344CB8AC3E}">
        <p14:creationId xmlns:p14="http://schemas.microsoft.com/office/powerpoint/2010/main" val="429503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97530" y="486144"/>
            <a:ext cx="9144001" cy="6371863"/>
          </a:xfrm>
          <a:solidFill>
            <a:schemeClr val="accent1">
              <a:lumMod val="60000"/>
              <a:lumOff val="40000"/>
            </a:schemeClr>
          </a:solidFill>
        </p:spPr>
        <p:txBody>
          <a:bodyPr>
            <a:normAutofit/>
          </a:bodyPr>
          <a:lstStyle/>
          <a:p>
            <a:endParaRPr lang="en-GB" sz="2700"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51</a:t>
            </a:fld>
            <a:endParaRPr lang="en-GB" sz="1500" dirty="0">
              <a:solidFill>
                <a:srgbClr val="FF0066"/>
              </a:solidFill>
            </a:endParaRPr>
          </a:p>
        </p:txBody>
      </p:sp>
      <p:pic>
        <p:nvPicPr>
          <p:cNvPr id="6" name="Picture 5">
            <a:extLst>
              <a:ext uri="{FF2B5EF4-FFF2-40B4-BE49-F238E27FC236}">
                <a16:creationId xmlns:a16="http://schemas.microsoft.com/office/drawing/2014/main" id="{274945F8-9A52-9BCF-BF53-697F3EA7BE4E}"/>
              </a:ext>
            </a:extLst>
          </p:cNvPr>
          <p:cNvPicPr>
            <a:picLocks noChangeAspect="1"/>
          </p:cNvPicPr>
          <p:nvPr/>
        </p:nvPicPr>
        <p:blipFill rotWithShape="1">
          <a:blip r:embed="rId3"/>
          <a:srcRect l="13807" t="4242" r="9392" b="3223"/>
          <a:stretch/>
        </p:blipFill>
        <p:spPr>
          <a:xfrm>
            <a:off x="475496" y="1680211"/>
            <a:ext cx="1469573" cy="3834404"/>
          </a:xfrm>
          <a:prstGeom prst="rect">
            <a:avLst/>
          </a:prstGeom>
          <a:ln w="19050">
            <a:solidFill>
              <a:schemeClr val="tx1"/>
            </a:solidFill>
          </a:ln>
        </p:spPr>
      </p:pic>
      <p:sp>
        <p:nvSpPr>
          <p:cNvPr id="12" name="TextBox 11">
            <a:extLst>
              <a:ext uri="{FF2B5EF4-FFF2-40B4-BE49-F238E27FC236}">
                <a16:creationId xmlns:a16="http://schemas.microsoft.com/office/drawing/2014/main" id="{81EC1F8A-8463-8B59-DDB0-689008F354B4}"/>
              </a:ext>
            </a:extLst>
          </p:cNvPr>
          <p:cNvSpPr txBox="1"/>
          <p:nvPr/>
        </p:nvSpPr>
        <p:spPr>
          <a:xfrm>
            <a:off x="6790951" y="2046249"/>
            <a:ext cx="2255519" cy="3108543"/>
          </a:xfrm>
          <a:prstGeom prst="rect">
            <a:avLst/>
          </a:prstGeom>
          <a:solidFill>
            <a:srgbClr val="FFFFA3"/>
          </a:solidFill>
        </p:spPr>
        <p:txBody>
          <a:bodyPr wrap="square" rtlCol="0">
            <a:spAutoFit/>
          </a:bodyPr>
          <a:lstStyle/>
          <a:p>
            <a:pPr algn="ctr"/>
            <a:r>
              <a:rPr lang="en-GB" sz="2800" dirty="0"/>
              <a:t>5 February 1968 Independence Issue 2d </a:t>
            </a:r>
          </a:p>
          <a:p>
            <a:pPr algn="ctr"/>
            <a:r>
              <a:rPr lang="en-GB" sz="2800" dirty="0"/>
              <a:t>White dot at Calabar variety R8/1</a:t>
            </a:r>
          </a:p>
        </p:txBody>
      </p:sp>
      <p:sp>
        <p:nvSpPr>
          <p:cNvPr id="9" name="Speech Bubble: Oval 8">
            <a:extLst>
              <a:ext uri="{FF2B5EF4-FFF2-40B4-BE49-F238E27FC236}">
                <a16:creationId xmlns:a16="http://schemas.microsoft.com/office/drawing/2014/main" id="{DF5289FE-F25B-83EF-0D49-C1DA9DE369F1}"/>
              </a:ext>
            </a:extLst>
          </p:cNvPr>
          <p:cNvSpPr/>
          <p:nvPr/>
        </p:nvSpPr>
        <p:spPr>
          <a:xfrm>
            <a:off x="2353050" y="1190752"/>
            <a:ext cx="4303775" cy="4476495"/>
          </a:xfrm>
          <a:prstGeom prst="wedgeEllipseCallout">
            <a:avLst>
              <a:gd name="adj1" fmla="val -67292"/>
              <a:gd name="adj2" fmla="val 27638"/>
            </a:avLst>
          </a:prstGeom>
          <a:solidFill>
            <a:srgbClr val="FFFF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76732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25908" y="-77971"/>
            <a:ext cx="9156192" cy="428989"/>
          </a:xfrm>
          <a:solidFill>
            <a:srgbClr val="FFFFA3"/>
          </a:solidFill>
        </p:spPr>
        <p:txBody>
          <a:bodyPr>
            <a:no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Image Insertion</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351023"/>
            <a:ext cx="9144001" cy="6506983"/>
          </a:xfrm>
          <a:solidFill>
            <a:schemeClr val="accent1">
              <a:lumMod val="60000"/>
              <a:lumOff val="40000"/>
            </a:schemeClr>
          </a:solidFill>
        </p:spPr>
        <p:txBody>
          <a:bodyPr>
            <a:normAutofit/>
          </a:bodyPr>
          <a:lstStyle/>
          <a:p>
            <a:endParaRPr lang="en-GB" sz="2700" b="1" dirty="0">
              <a:latin typeface="Goudy Old Style" panose="02020502050305020303" pitchFamily="18" charset="0"/>
            </a:endParaRPr>
          </a:p>
          <a:p>
            <a:endParaRPr lang="en-GB" b="1" dirty="0">
              <a:latin typeface="Goudy Old Style" panose="02020502050305020303" pitchFamily="18" charset="0"/>
            </a:endParaRP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52</a:t>
            </a:fld>
            <a:endParaRPr lang="en-GB" sz="1500" dirty="0">
              <a:solidFill>
                <a:srgbClr val="FF0066"/>
              </a:solidFill>
            </a:endParaRPr>
          </a:p>
        </p:txBody>
      </p:sp>
      <p:pic>
        <p:nvPicPr>
          <p:cNvPr id="6" name="Picture 5">
            <a:extLst>
              <a:ext uri="{FF2B5EF4-FFF2-40B4-BE49-F238E27FC236}">
                <a16:creationId xmlns:a16="http://schemas.microsoft.com/office/drawing/2014/main" id="{274945F8-9A52-9BCF-BF53-697F3EA7BE4E}"/>
              </a:ext>
            </a:extLst>
          </p:cNvPr>
          <p:cNvPicPr>
            <a:picLocks noChangeAspect="1"/>
          </p:cNvPicPr>
          <p:nvPr/>
        </p:nvPicPr>
        <p:blipFill rotWithShape="1">
          <a:blip r:embed="rId3"/>
          <a:srcRect l="13807" t="4242" r="9392" b="3223"/>
          <a:stretch/>
        </p:blipFill>
        <p:spPr>
          <a:xfrm>
            <a:off x="475496" y="1680211"/>
            <a:ext cx="1469573" cy="3834404"/>
          </a:xfrm>
          <a:prstGeom prst="rect">
            <a:avLst/>
          </a:prstGeom>
          <a:ln w="19050">
            <a:solidFill>
              <a:schemeClr val="tx1"/>
            </a:solidFill>
          </a:ln>
        </p:spPr>
      </p:pic>
      <p:sp>
        <p:nvSpPr>
          <p:cNvPr id="10" name="Speech Bubble: Oval 9">
            <a:extLst>
              <a:ext uri="{FF2B5EF4-FFF2-40B4-BE49-F238E27FC236}">
                <a16:creationId xmlns:a16="http://schemas.microsoft.com/office/drawing/2014/main" id="{12FC95D9-BEAC-6FE8-6066-162DB2ADE3F0}"/>
              </a:ext>
            </a:extLst>
          </p:cNvPr>
          <p:cNvSpPr/>
          <p:nvPr/>
        </p:nvSpPr>
        <p:spPr>
          <a:xfrm>
            <a:off x="2532888" y="1497338"/>
            <a:ext cx="4038600" cy="4401027"/>
          </a:xfrm>
          <a:prstGeom prst="wedgeEllipseCallout">
            <a:avLst>
              <a:gd name="adj1" fmla="val -73301"/>
              <a:gd name="adj2" fmla="val 23814"/>
            </a:avLst>
          </a:prstGeom>
          <a:solidFill>
            <a:srgbClr val="FEF3A4"/>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1" dirty="0"/>
          </a:p>
        </p:txBody>
      </p:sp>
      <p:pic>
        <p:nvPicPr>
          <p:cNvPr id="9" name="Picture 8">
            <a:extLst>
              <a:ext uri="{FF2B5EF4-FFF2-40B4-BE49-F238E27FC236}">
                <a16:creationId xmlns:a16="http://schemas.microsoft.com/office/drawing/2014/main" id="{F6D36531-93AA-7B49-E197-46B4C6BFFE8C}"/>
              </a:ext>
            </a:extLst>
          </p:cNvPr>
          <p:cNvPicPr>
            <a:picLocks noChangeAspect="1"/>
          </p:cNvPicPr>
          <p:nvPr/>
        </p:nvPicPr>
        <p:blipFill>
          <a:blip r:embed="rId4"/>
          <a:stretch>
            <a:fillRect/>
          </a:stretch>
        </p:blipFill>
        <p:spPr>
          <a:xfrm>
            <a:off x="3237357" y="2347731"/>
            <a:ext cx="2669301" cy="2724911"/>
          </a:xfrm>
          <a:prstGeom prst="rect">
            <a:avLst/>
          </a:prstGeom>
        </p:spPr>
      </p:pic>
      <p:sp>
        <p:nvSpPr>
          <p:cNvPr id="11" name="Arrow: Left 10">
            <a:extLst>
              <a:ext uri="{FF2B5EF4-FFF2-40B4-BE49-F238E27FC236}">
                <a16:creationId xmlns:a16="http://schemas.microsoft.com/office/drawing/2014/main" id="{D373EFFD-36DF-FF05-B075-1E0BD6E0A202}"/>
              </a:ext>
            </a:extLst>
          </p:cNvPr>
          <p:cNvSpPr/>
          <p:nvPr/>
        </p:nvSpPr>
        <p:spPr>
          <a:xfrm rot="863896">
            <a:off x="4578847" y="3721881"/>
            <a:ext cx="1014984" cy="109728"/>
          </a:xfrm>
          <a:prstGeom prst="leftArrow">
            <a:avLst/>
          </a:prstGeom>
          <a:solidFill>
            <a:srgbClr val="FF0000"/>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2" name="TextBox 11">
            <a:extLst>
              <a:ext uri="{FF2B5EF4-FFF2-40B4-BE49-F238E27FC236}">
                <a16:creationId xmlns:a16="http://schemas.microsoft.com/office/drawing/2014/main" id="{81EC1F8A-8463-8B59-DDB0-689008F354B4}"/>
              </a:ext>
            </a:extLst>
          </p:cNvPr>
          <p:cNvSpPr txBox="1"/>
          <p:nvPr/>
        </p:nvSpPr>
        <p:spPr>
          <a:xfrm>
            <a:off x="6803142" y="1928137"/>
            <a:ext cx="2295145" cy="3108543"/>
          </a:xfrm>
          <a:prstGeom prst="rect">
            <a:avLst/>
          </a:prstGeom>
          <a:solidFill>
            <a:srgbClr val="FFFFA3"/>
          </a:solidFill>
        </p:spPr>
        <p:txBody>
          <a:bodyPr wrap="square" rtlCol="0">
            <a:spAutoFit/>
          </a:bodyPr>
          <a:lstStyle/>
          <a:p>
            <a:pPr algn="ctr"/>
            <a:r>
              <a:rPr lang="en-GB" sz="2800" dirty="0"/>
              <a:t>5 February 1968 Independence Issue 2d </a:t>
            </a:r>
          </a:p>
          <a:p>
            <a:pPr algn="ctr"/>
            <a:r>
              <a:rPr lang="en-GB" sz="2800" dirty="0"/>
              <a:t>White dot at Calabar variety R8/1</a:t>
            </a:r>
          </a:p>
        </p:txBody>
      </p:sp>
    </p:spTree>
    <p:extLst>
      <p:ext uri="{BB962C8B-B14F-4D97-AF65-F5344CB8AC3E}">
        <p14:creationId xmlns:p14="http://schemas.microsoft.com/office/powerpoint/2010/main" val="22168697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Transitions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4"/>
            <a:ext cx="9144001" cy="6371863"/>
          </a:xfrm>
          <a:solidFill>
            <a:schemeClr val="bg1">
              <a:lumMod val="75000"/>
            </a:schemeClr>
          </a:solidFill>
        </p:spPr>
        <p:txBody>
          <a:bodyPr>
            <a:normAutofit lnSpcReduction="10000"/>
          </a:bodyPr>
          <a:lstStyle/>
          <a:p>
            <a:endParaRPr lang="en-GB" sz="2700" b="1" dirty="0">
              <a:latin typeface="Goudy Old Style" panose="02020502050305020303" pitchFamily="18" charset="0"/>
            </a:endParaRPr>
          </a:p>
          <a:p>
            <a:r>
              <a:rPr lang="en-GB" sz="3600" b="1" dirty="0">
                <a:solidFill>
                  <a:srgbClr val="C00000"/>
                </a:solidFill>
                <a:latin typeface="Goudy Old Style" panose="02020502050305020303" pitchFamily="18" charset="0"/>
              </a:rPr>
              <a:t>Whole series of options as to how one moves (transitions) from one slide to the next. </a:t>
            </a:r>
          </a:p>
          <a:p>
            <a:r>
              <a:rPr lang="en-GB" sz="3600" b="1" i="1" dirty="0">
                <a:latin typeface="Goudy Old Style" panose="02020502050305020303" pitchFamily="18" charset="0"/>
              </a:rPr>
              <a:t>This presentation is on ‘Wipe’ right to left</a:t>
            </a:r>
          </a:p>
          <a:p>
            <a:r>
              <a:rPr lang="en-GB" sz="3600" b="1" dirty="0">
                <a:solidFill>
                  <a:srgbClr val="C00000"/>
                </a:solidFill>
                <a:latin typeface="Goudy Old Style" panose="02020502050305020303" pitchFamily="18" charset="0"/>
              </a:rPr>
              <a:t>Can add a sound and adjust its duration to specific slide or all slides (Good for waking sleepy folk up!)</a:t>
            </a:r>
          </a:p>
          <a:p>
            <a:r>
              <a:rPr lang="en-GB" sz="3600" b="1" dirty="0">
                <a:solidFill>
                  <a:schemeClr val="accent5">
                    <a:lumMod val="50000"/>
                  </a:schemeClr>
                </a:solidFill>
                <a:latin typeface="Goudy Old Style" panose="02020502050305020303" pitchFamily="18" charset="0"/>
              </a:rPr>
              <a:t>Can specify if the slide advances only on a mouse click or after x period of time </a:t>
            </a:r>
          </a:p>
          <a:p>
            <a:r>
              <a:rPr lang="en-GB" sz="3600" b="1" dirty="0">
                <a:solidFill>
                  <a:srgbClr val="FF0000"/>
                </a:solidFill>
                <a:latin typeface="Goudy Old Style" panose="02020502050305020303" pitchFamily="18" charset="0"/>
              </a:rPr>
              <a:t>Advice: Use only slide to slide transitions &amp; own keyboard (All only work in Slide Show mode)</a:t>
            </a: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53</a:t>
            </a:fld>
            <a:endParaRPr lang="en-GB" sz="1500" dirty="0">
              <a:solidFill>
                <a:srgbClr val="FF0066"/>
              </a:solidFill>
            </a:endParaRPr>
          </a:p>
        </p:txBody>
      </p:sp>
    </p:spTree>
    <p:extLst>
      <p:ext uri="{BB962C8B-B14F-4D97-AF65-F5344CB8AC3E}">
        <p14:creationId xmlns:p14="http://schemas.microsoft.com/office/powerpoint/2010/main" val="1862333258"/>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Animations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3"/>
            <a:ext cx="9144001" cy="6371863"/>
          </a:xfrm>
          <a:solidFill>
            <a:schemeClr val="accent4">
              <a:lumMod val="40000"/>
              <a:lumOff val="60000"/>
            </a:schemeClr>
          </a:solidFill>
        </p:spPr>
        <p:txBody>
          <a:bodyPr>
            <a:normAutofit/>
          </a:bodyPr>
          <a:lstStyle/>
          <a:p>
            <a:endParaRPr lang="en-GB" sz="2700" b="1" dirty="0">
              <a:latin typeface="Goudy Old Style" panose="02020502050305020303" pitchFamily="18" charset="0"/>
            </a:endParaRPr>
          </a:p>
          <a:p>
            <a:r>
              <a:rPr lang="en-GB" sz="3200" b="1" dirty="0">
                <a:latin typeface="Goudy Old Style" panose="02020502050305020303" pitchFamily="18" charset="0"/>
              </a:rPr>
              <a:t>Another tab in top ribbon</a:t>
            </a:r>
          </a:p>
          <a:p>
            <a:r>
              <a:rPr lang="en-GB" sz="3200" b="1" dirty="0">
                <a:latin typeface="Goudy Old Style" panose="02020502050305020303" pitchFamily="18" charset="0"/>
              </a:rPr>
              <a:t>Allows entrance, emphasis and exit effects</a:t>
            </a:r>
          </a:p>
          <a:p>
            <a:r>
              <a:rPr lang="en-GB" sz="3200" b="1" dirty="0">
                <a:solidFill>
                  <a:srgbClr val="FF0000"/>
                </a:solidFill>
                <a:latin typeface="Goudy Old Style" panose="02020502050305020303" pitchFamily="18" charset="0"/>
              </a:rPr>
              <a:t>Advice: Avoid use of such</a:t>
            </a: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54</a:t>
            </a:fld>
            <a:endParaRPr lang="en-GB" sz="1500" dirty="0">
              <a:solidFill>
                <a:srgbClr val="FF0066"/>
              </a:solidFill>
            </a:endParaRPr>
          </a:p>
        </p:txBody>
      </p:sp>
    </p:spTree>
    <p:extLst>
      <p:ext uri="{BB962C8B-B14F-4D97-AF65-F5344CB8AC3E}">
        <p14:creationId xmlns:p14="http://schemas.microsoft.com/office/powerpoint/2010/main" val="42136923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Recording</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3"/>
            <a:ext cx="9144001" cy="6371863"/>
          </a:xfrm>
          <a:solidFill>
            <a:schemeClr val="accent4">
              <a:lumMod val="40000"/>
              <a:lumOff val="60000"/>
            </a:schemeClr>
          </a:solidFill>
        </p:spPr>
        <p:txBody>
          <a:bodyPr>
            <a:normAutofit lnSpcReduction="10000"/>
          </a:bodyPr>
          <a:lstStyle/>
          <a:p>
            <a:endParaRPr lang="en-GB" sz="2700" b="1" dirty="0">
              <a:latin typeface="Goudy Old Style" panose="02020502050305020303" pitchFamily="18" charset="0"/>
            </a:endParaRPr>
          </a:p>
          <a:p>
            <a:r>
              <a:rPr lang="en-GB" sz="3200" b="1" dirty="0">
                <a:latin typeface="Goudy Old Style" panose="02020502050305020303" pitchFamily="18" charset="0"/>
              </a:rPr>
              <a:t>Another tab in top ribbon (8</a:t>
            </a:r>
            <a:r>
              <a:rPr lang="en-GB" sz="3200" b="1" baseline="30000" dirty="0">
                <a:latin typeface="Goudy Old Style" panose="02020502050305020303" pitchFamily="18" charset="0"/>
              </a:rPr>
              <a:t>th</a:t>
            </a:r>
            <a:r>
              <a:rPr lang="en-GB" sz="3200" b="1" dirty="0">
                <a:latin typeface="Goudy Old Style" panose="02020502050305020303" pitchFamily="18" charset="0"/>
              </a:rPr>
              <a:t> across)</a:t>
            </a:r>
          </a:p>
          <a:p>
            <a:r>
              <a:rPr lang="en-GB" sz="3200" b="1" dirty="0">
                <a:latin typeface="Goudy Old Style" panose="02020502050305020303" pitchFamily="18" charset="0"/>
              </a:rPr>
              <a:t>One can record one’s commentary against each slide before the presentation (and then sit back during the display!). Good for keeping to time! Over-recording/correction is possible.</a:t>
            </a:r>
          </a:p>
          <a:p>
            <a:r>
              <a:rPr lang="en-GB" sz="3200" b="1" dirty="0">
                <a:solidFill>
                  <a:srgbClr val="C00000"/>
                </a:solidFill>
                <a:latin typeface="Goudy Old Style" panose="02020502050305020303" pitchFamily="18" charset="0"/>
              </a:rPr>
              <a:t>Tab also allows insertion of a screenshot held elsewhere on your device, or a (pre-recorded) screen recording, or a video; and saving as a show or exporting to video (see drop down boxes when one hovers over each icon). Can also be done via Insert tab on ribbon.</a:t>
            </a:r>
          </a:p>
          <a:p>
            <a:r>
              <a:rPr lang="en-GB" sz="3200" b="1" dirty="0">
                <a:solidFill>
                  <a:srgbClr val="FF0000"/>
                </a:solidFill>
                <a:latin typeface="Goudy Old Style" panose="02020502050305020303" pitchFamily="18" charset="0"/>
              </a:rPr>
              <a:t>Former used in philatelic displays, latter rarely – for the very sophisticated presentation!</a:t>
            </a: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55</a:t>
            </a:fld>
            <a:endParaRPr lang="en-GB" sz="1500" dirty="0">
              <a:solidFill>
                <a:srgbClr val="FF0066"/>
              </a:solidFill>
            </a:endParaRPr>
          </a:p>
        </p:txBody>
      </p:sp>
    </p:spTree>
    <p:extLst>
      <p:ext uri="{BB962C8B-B14F-4D97-AF65-F5344CB8AC3E}">
        <p14:creationId xmlns:p14="http://schemas.microsoft.com/office/powerpoint/2010/main" val="10256323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7"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Manipulating Slides</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3"/>
            <a:ext cx="9144001" cy="6371863"/>
          </a:xfrm>
          <a:solidFill>
            <a:schemeClr val="accent4">
              <a:lumMod val="40000"/>
              <a:lumOff val="60000"/>
            </a:schemeClr>
          </a:solidFill>
        </p:spPr>
        <p:txBody>
          <a:bodyPr>
            <a:normAutofit lnSpcReduction="10000"/>
          </a:bodyPr>
          <a:lstStyle/>
          <a:p>
            <a:r>
              <a:rPr lang="en-GB" sz="2800" b="1" dirty="0">
                <a:solidFill>
                  <a:srgbClr val="C00000"/>
                </a:solidFill>
                <a:latin typeface="Goudy Old Style" panose="02020502050305020303" pitchFamily="18" charset="0"/>
              </a:rPr>
              <a:t>To duplicate a slide or delete a slide: Click on slide with mouse right hand side button and then chose action required.  Copy and paste also there, as is adding in a new slide with a different layout. </a:t>
            </a:r>
          </a:p>
          <a:p>
            <a:r>
              <a:rPr lang="en-GB" sz="2800" b="1" dirty="0">
                <a:latin typeface="Goudy Old Style" panose="02020502050305020303" pitchFamily="18" charset="0"/>
              </a:rPr>
              <a:t>Re-ordering slides: just drag them up or down the slide images on the left hand side</a:t>
            </a:r>
          </a:p>
          <a:p>
            <a:r>
              <a:rPr lang="en-GB" sz="2800" b="1" dirty="0">
                <a:solidFill>
                  <a:schemeClr val="accent5">
                    <a:lumMod val="50000"/>
                  </a:schemeClr>
                </a:solidFill>
                <a:latin typeface="Goudy Old Style" panose="02020502050305020303" pitchFamily="18" charset="0"/>
              </a:rPr>
              <a:t>On ‘View’ tab on top ribbon, click ‘Notes’ and one gets an area below each slide where one can note what one wants to say or do – not visible to audience (nor to you when in Slide Show mode).  </a:t>
            </a:r>
          </a:p>
          <a:p>
            <a:r>
              <a:rPr lang="en-GB" sz="2800" b="1" dirty="0">
                <a:latin typeface="Goudy Old Style" panose="02020502050305020303" pitchFamily="18" charset="0"/>
              </a:rPr>
              <a:t>Normally, when making a </a:t>
            </a:r>
            <a:r>
              <a:rPr lang="en-GB" sz="2800" b="1" dirty="0" err="1">
                <a:latin typeface="Goudy Old Style" panose="02020502050305020303" pitchFamily="18" charset="0"/>
              </a:rPr>
              <a:t>Powerpoint</a:t>
            </a:r>
            <a:r>
              <a:rPr lang="en-GB" sz="2800" b="1" dirty="0">
                <a:latin typeface="Goudy Old Style" panose="02020502050305020303" pitchFamily="18" charset="0"/>
              </a:rPr>
              <a:t> presentation, one switches to ‘Slide Show’ mode where the slides occupy the whole screen: use either icon below right labelled ‘Slide Show’ or tab on top ribbon (7</a:t>
            </a:r>
            <a:r>
              <a:rPr lang="en-GB" sz="2800" b="1" baseline="30000" dirty="0">
                <a:latin typeface="Goudy Old Style" panose="02020502050305020303" pitchFamily="18" charset="0"/>
              </a:rPr>
              <a:t>th</a:t>
            </a:r>
            <a:r>
              <a:rPr lang="en-GB" sz="2800" b="1" dirty="0">
                <a:latin typeface="Goudy Old Style" panose="02020502050305020303" pitchFamily="18" charset="0"/>
              </a:rPr>
              <a:t> across) which enables a range of options. To get out of Slide Show mode, click ‘Esc’ button at top left of your keyboard. </a:t>
            </a:r>
          </a:p>
          <a:p>
            <a:endParaRPr lang="en-GB" dirty="0">
              <a:latin typeface="Goudy Old Style" panose="02020502050305020303" pitchFamily="18" charset="0"/>
            </a:endParaRPr>
          </a:p>
          <a:p>
            <a:endParaRPr lang="en-GB" dirty="0">
              <a:latin typeface="Goudy Old Style" panose="02020502050305020303" pitchFamily="18" charset="0"/>
            </a:endParaRP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a:xfrm>
            <a:off x="6896863" y="6367315"/>
            <a:ext cx="2057400" cy="365125"/>
          </a:xfrm>
        </p:spPr>
        <p:txBody>
          <a:bodyPr/>
          <a:lstStyle/>
          <a:p>
            <a:fld id="{6C8AB3AF-D90A-408D-B9C7-448DBFDE0EDA}" type="slidenum">
              <a:rPr lang="en-GB" sz="1500">
                <a:solidFill>
                  <a:srgbClr val="FF0066"/>
                </a:solidFill>
              </a:rPr>
              <a:t>56</a:t>
            </a:fld>
            <a:endParaRPr lang="en-GB" sz="1500" dirty="0">
              <a:solidFill>
                <a:srgbClr val="FF0066"/>
              </a:solidFill>
            </a:endParaRPr>
          </a:p>
        </p:txBody>
      </p:sp>
    </p:spTree>
    <p:extLst>
      <p:ext uri="{BB962C8B-B14F-4D97-AF65-F5344CB8AC3E}">
        <p14:creationId xmlns:p14="http://schemas.microsoft.com/office/powerpoint/2010/main" val="6504740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6213-AD92-B37C-2669-95D7CDB8D5E9}"/>
              </a:ext>
            </a:extLst>
          </p:cNvPr>
          <p:cNvSpPr>
            <a:spLocks noGrp="1"/>
          </p:cNvSpPr>
          <p:nvPr>
            <p:ph type="ctrTitle"/>
          </p:nvPr>
        </p:nvSpPr>
        <p:spPr>
          <a:xfrm>
            <a:off x="6" y="7"/>
            <a:ext cx="9144001" cy="486137"/>
          </a:xfrm>
          <a:solidFill>
            <a:srgbClr val="FFFFA3"/>
          </a:solidFill>
        </p:spPr>
        <p:txBody>
          <a:bodyPr>
            <a:normAutofit/>
          </a:bodyPr>
          <a:lstStyle/>
          <a:p>
            <a:r>
              <a:rPr lang="en-GB" sz="2800" b="1" i="1" dirty="0">
                <a:latin typeface="Constantia" panose="02030602050306030303" pitchFamily="18" charset="0"/>
                <a:cs typeface="Arial" panose="020B0604020202020204" pitchFamily="34" charset="0"/>
              </a:rPr>
              <a:t>WASC  </a:t>
            </a:r>
            <a:r>
              <a:rPr lang="en-GB" sz="2800" b="1" i="1" dirty="0" err="1">
                <a:latin typeface="Constantia" panose="02030602050306030303" pitchFamily="18" charset="0"/>
                <a:cs typeface="Arial" panose="020B0604020202020204" pitchFamily="34" charset="0"/>
              </a:rPr>
              <a:t>Powerpoint</a:t>
            </a:r>
            <a:r>
              <a:rPr lang="en-GB" sz="2800" b="1" i="1" dirty="0">
                <a:latin typeface="Constantia" panose="02030602050306030303" pitchFamily="18" charset="0"/>
                <a:cs typeface="Arial" panose="020B0604020202020204" pitchFamily="34" charset="0"/>
              </a:rPr>
              <a:t>  Training : The End</a:t>
            </a:r>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486143"/>
            <a:ext cx="9144001" cy="6371863"/>
          </a:xfrm>
          <a:solidFill>
            <a:srgbClr val="98FC80"/>
          </a:solidFill>
        </p:spPr>
        <p:txBody>
          <a:bodyPr>
            <a:normAutofit/>
          </a:bodyPr>
          <a:lstStyle/>
          <a:p>
            <a:endParaRPr lang="en-GB" sz="2700" b="1" dirty="0">
              <a:latin typeface="Goudy Old Style" panose="02020502050305020303" pitchFamily="18" charset="0"/>
            </a:endParaRPr>
          </a:p>
          <a:p>
            <a:endParaRPr lang="en-GB" sz="3600" b="1" dirty="0">
              <a:solidFill>
                <a:srgbClr val="C00000"/>
              </a:solidFill>
              <a:latin typeface="Goudy Old Style" panose="02020502050305020303" pitchFamily="18" charset="0"/>
            </a:endParaRPr>
          </a:p>
          <a:p>
            <a:r>
              <a:rPr lang="en-GB" sz="3600" b="1" dirty="0">
                <a:solidFill>
                  <a:srgbClr val="C00000"/>
                </a:solidFill>
                <a:latin typeface="Goudy Old Style" panose="02020502050305020303" pitchFamily="18" charset="0"/>
              </a:rPr>
              <a:t>Hope this was of help!</a:t>
            </a:r>
          </a:p>
          <a:p>
            <a:endParaRPr lang="en-GB" sz="3600" b="1" dirty="0">
              <a:solidFill>
                <a:srgbClr val="C00000"/>
              </a:solidFill>
              <a:latin typeface="Goudy Old Style" panose="02020502050305020303" pitchFamily="18" charset="0"/>
            </a:endParaRPr>
          </a:p>
          <a:p>
            <a:r>
              <a:rPr lang="en-GB" sz="3600" b="1" dirty="0">
                <a:solidFill>
                  <a:srgbClr val="FF0000"/>
                </a:solidFill>
                <a:latin typeface="Goudy Old Style" panose="02020502050305020303" pitchFamily="18" charset="0"/>
              </a:rPr>
              <a:t>Thank You</a:t>
            </a:r>
          </a:p>
          <a:p>
            <a:endParaRPr lang="en-GB" sz="3600" b="1" dirty="0">
              <a:solidFill>
                <a:srgbClr val="FF0000"/>
              </a:solidFill>
              <a:latin typeface="Goudy Old Style" panose="02020502050305020303" pitchFamily="18" charset="0"/>
            </a:endParaRPr>
          </a:p>
          <a:p>
            <a:r>
              <a:rPr lang="en-GB" sz="3600" b="1" dirty="0">
                <a:solidFill>
                  <a:schemeClr val="accent1">
                    <a:lumMod val="75000"/>
                  </a:schemeClr>
                </a:solidFill>
                <a:latin typeface="Goudy Old Style" panose="02020502050305020303" pitchFamily="18" charset="0"/>
              </a:rPr>
              <a:t>Questions / Clarifications?</a:t>
            </a:r>
          </a:p>
        </p:txBody>
      </p:sp>
      <p:sp>
        <p:nvSpPr>
          <p:cNvPr id="4" name="Slide Number Placeholder 3">
            <a:extLst>
              <a:ext uri="{FF2B5EF4-FFF2-40B4-BE49-F238E27FC236}">
                <a16:creationId xmlns:a16="http://schemas.microsoft.com/office/drawing/2014/main" id="{D1D2E40B-7F9D-EB58-E455-46880585241C}"/>
              </a:ext>
            </a:extLst>
          </p:cNvPr>
          <p:cNvSpPr>
            <a:spLocks noGrp="1"/>
          </p:cNvSpPr>
          <p:nvPr>
            <p:ph type="sldNum" sz="quarter" idx="12"/>
          </p:nvPr>
        </p:nvSpPr>
        <p:spPr/>
        <p:txBody>
          <a:bodyPr/>
          <a:lstStyle/>
          <a:p>
            <a:fld id="{6C8AB3AF-D90A-408D-B9C7-448DBFDE0EDA}" type="slidenum">
              <a:rPr lang="en-GB" sz="1500">
                <a:solidFill>
                  <a:srgbClr val="FF0066"/>
                </a:solidFill>
              </a:rPr>
              <a:t>57</a:t>
            </a:fld>
            <a:endParaRPr lang="en-GB" sz="1500" dirty="0">
              <a:solidFill>
                <a:srgbClr val="FF0066"/>
              </a:solidFill>
            </a:endParaRPr>
          </a:p>
        </p:txBody>
      </p:sp>
    </p:spTree>
    <p:extLst>
      <p:ext uri="{BB962C8B-B14F-4D97-AF65-F5344CB8AC3E}">
        <p14:creationId xmlns:p14="http://schemas.microsoft.com/office/powerpoint/2010/main" val="4006840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7E59F0-13E3-4AEC-5DC1-60047BA4597F}"/>
              </a:ext>
            </a:extLst>
          </p:cNvPr>
          <p:cNvSpPr>
            <a:spLocks noGrp="1"/>
          </p:cNvSpPr>
          <p:nvPr>
            <p:ph type="ctrTitle"/>
          </p:nvPr>
        </p:nvSpPr>
        <p:spPr>
          <a:xfrm>
            <a:off x="7" y="7"/>
            <a:ext cx="9144001" cy="720329"/>
          </a:xfrm>
          <a:solidFill>
            <a:srgbClr val="FFFF00"/>
          </a:solidFill>
        </p:spPr>
        <p:txBody>
          <a:bodyPr>
            <a:normAutofit/>
          </a:bodyPr>
          <a:lstStyle/>
          <a:p>
            <a:r>
              <a:rPr lang="en-GB" sz="2700" b="1" i="1" dirty="0">
                <a:latin typeface="Constantia" panose="02030602050306030303" pitchFamily="18" charset="0"/>
                <a:cs typeface="Arial" panose="020B0604020202020204" pitchFamily="34" charset="0"/>
              </a:rPr>
              <a:t>WASC  </a:t>
            </a:r>
            <a:r>
              <a:rPr lang="en-GB" sz="2700" b="1" i="1" dirty="0" err="1">
                <a:latin typeface="Constantia" panose="02030602050306030303" pitchFamily="18" charset="0"/>
                <a:cs typeface="Arial" panose="020B0604020202020204" pitchFamily="34" charset="0"/>
              </a:rPr>
              <a:t>Powerpoint</a:t>
            </a:r>
            <a:r>
              <a:rPr lang="en-GB" sz="2700" b="1" i="1" dirty="0">
                <a:latin typeface="Constantia" panose="02030602050306030303" pitchFamily="18" charset="0"/>
                <a:cs typeface="Arial" panose="020B0604020202020204" pitchFamily="34" charset="0"/>
              </a:rPr>
              <a:t>  Training : Layout</a:t>
            </a:r>
            <a:endParaRPr lang="en-GB" sz="2700"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720335"/>
            <a:ext cx="9144001" cy="6137671"/>
          </a:xfrm>
          <a:solidFill>
            <a:srgbClr val="98FC80"/>
          </a:solidFill>
          <a:ln>
            <a:solidFill>
              <a:schemeClr val="accent5">
                <a:lumMod val="50000"/>
              </a:schemeClr>
            </a:solidFill>
          </a:ln>
          <a:effectLst/>
        </p:spPr>
        <p:txBody>
          <a:bodyPr>
            <a:normAutofit/>
          </a:bodyPr>
          <a:lstStyle/>
          <a:p>
            <a:endParaRPr lang="en-GB" dirty="0"/>
          </a:p>
          <a:p>
            <a:r>
              <a:rPr lang="en-GB" sz="3600" dirty="0"/>
              <a:t>Go to </a:t>
            </a:r>
            <a:r>
              <a:rPr lang="en-GB" sz="3600" b="1" dirty="0">
                <a:solidFill>
                  <a:srgbClr val="FF0000"/>
                </a:solidFill>
              </a:rPr>
              <a:t>‘Design’ </a:t>
            </a:r>
            <a:r>
              <a:rPr lang="en-GB" sz="3600" dirty="0"/>
              <a:t>button:</a:t>
            </a:r>
          </a:p>
          <a:p>
            <a:pPr marL="342883" indent="-342883">
              <a:buFont typeface="Wingdings" panose="05000000000000000000" pitchFamily="2" charset="2"/>
              <a:buChar char="Ø"/>
            </a:pPr>
            <a:r>
              <a:rPr lang="en-GB" sz="3600" b="1" dirty="0"/>
              <a:t>Pre-selected layouts and colour combinations </a:t>
            </a:r>
          </a:p>
          <a:p>
            <a:r>
              <a:rPr lang="en-GB" sz="3600" b="1" dirty="0"/>
              <a:t>- toggle button down </a:t>
            </a:r>
          </a:p>
          <a:p>
            <a:endParaRPr lang="en-GB" dirty="0"/>
          </a:p>
        </p:txBody>
      </p:sp>
      <p:sp>
        <p:nvSpPr>
          <p:cNvPr id="2" name="Slide Number Placeholder 1">
            <a:extLst>
              <a:ext uri="{FF2B5EF4-FFF2-40B4-BE49-F238E27FC236}">
                <a16:creationId xmlns:a16="http://schemas.microsoft.com/office/drawing/2014/main" id="{06740237-E8A9-C691-C00F-5E54205E47FB}"/>
              </a:ext>
            </a:extLst>
          </p:cNvPr>
          <p:cNvSpPr>
            <a:spLocks noGrp="1"/>
          </p:cNvSpPr>
          <p:nvPr>
            <p:ph type="sldNum" sz="quarter" idx="12"/>
          </p:nvPr>
        </p:nvSpPr>
        <p:spPr>
          <a:xfrm>
            <a:off x="8016770" y="6343843"/>
            <a:ext cx="846535" cy="273844"/>
          </a:xfrm>
        </p:spPr>
        <p:txBody>
          <a:bodyPr/>
          <a:lstStyle/>
          <a:p>
            <a:fld id="{E06FC973-BC9E-4CEA-98CB-738FBE5482EF}" type="slidenum">
              <a:rPr lang="en-GB" sz="1500">
                <a:solidFill>
                  <a:srgbClr val="FF0066"/>
                </a:solidFill>
              </a:rPr>
              <a:t>6</a:t>
            </a:fld>
            <a:endParaRPr lang="en-GB" sz="1500" dirty="0">
              <a:solidFill>
                <a:srgbClr val="FF0066"/>
              </a:solidFill>
            </a:endParaRPr>
          </a:p>
        </p:txBody>
      </p:sp>
    </p:spTree>
    <p:extLst>
      <p:ext uri="{BB962C8B-B14F-4D97-AF65-F5344CB8AC3E}">
        <p14:creationId xmlns:p14="http://schemas.microsoft.com/office/powerpoint/2010/main" val="9045798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7E59F0-13E3-4AEC-5DC1-60047BA4597F}"/>
              </a:ext>
            </a:extLst>
          </p:cNvPr>
          <p:cNvSpPr>
            <a:spLocks noGrp="1"/>
          </p:cNvSpPr>
          <p:nvPr>
            <p:ph type="ctrTitle"/>
          </p:nvPr>
        </p:nvSpPr>
        <p:spPr>
          <a:xfrm>
            <a:off x="6" y="7"/>
            <a:ext cx="9144001" cy="720329"/>
          </a:xfrm>
          <a:solidFill>
            <a:srgbClr val="FFFF00"/>
          </a:solidFill>
        </p:spPr>
        <p:txBody>
          <a:bodyPr>
            <a:normAutofit/>
          </a:bodyPr>
          <a:lstStyle/>
          <a:p>
            <a:r>
              <a:rPr lang="en-GB" sz="2700" b="1" i="1" dirty="0">
                <a:latin typeface="Constantia" panose="02030602050306030303" pitchFamily="18" charset="0"/>
                <a:cs typeface="Arial" panose="020B0604020202020204" pitchFamily="34" charset="0"/>
              </a:rPr>
              <a:t>WASC  </a:t>
            </a:r>
            <a:r>
              <a:rPr lang="en-GB" sz="2700" b="1" i="1" dirty="0" err="1">
                <a:latin typeface="Constantia" panose="02030602050306030303" pitchFamily="18" charset="0"/>
                <a:cs typeface="Arial" panose="020B0604020202020204" pitchFamily="34" charset="0"/>
              </a:rPr>
              <a:t>Powerpoint</a:t>
            </a:r>
            <a:r>
              <a:rPr lang="en-GB" sz="2700" b="1" i="1" dirty="0">
                <a:latin typeface="Constantia" panose="02030602050306030303" pitchFamily="18" charset="0"/>
                <a:cs typeface="Arial" panose="020B0604020202020204" pitchFamily="34" charset="0"/>
              </a:rPr>
              <a:t>  Training : Layout</a:t>
            </a:r>
            <a:endParaRPr lang="en-GB" sz="2700"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720335"/>
            <a:ext cx="9144001" cy="6137671"/>
          </a:xfrm>
          <a:solidFill>
            <a:srgbClr val="98FC80"/>
          </a:solidFill>
          <a:ln>
            <a:solidFill>
              <a:schemeClr val="accent5">
                <a:lumMod val="50000"/>
              </a:schemeClr>
            </a:solidFill>
          </a:ln>
          <a:effectLst/>
        </p:spPr>
        <p:txBody>
          <a:bodyPr>
            <a:normAutofit/>
          </a:bodyPr>
          <a:lstStyle/>
          <a:p>
            <a:endParaRPr lang="en-GB" dirty="0"/>
          </a:p>
          <a:p>
            <a:r>
              <a:rPr lang="en-GB" sz="3600" dirty="0"/>
              <a:t>Go to </a:t>
            </a:r>
            <a:r>
              <a:rPr lang="en-GB" sz="3600" b="1" dirty="0">
                <a:solidFill>
                  <a:srgbClr val="FF0000"/>
                </a:solidFill>
              </a:rPr>
              <a:t>‘Design’ </a:t>
            </a:r>
            <a:r>
              <a:rPr lang="en-GB" sz="3600" dirty="0"/>
              <a:t>button:</a:t>
            </a:r>
          </a:p>
          <a:p>
            <a:pPr marL="342883" indent="-342883">
              <a:buFont typeface="Wingdings" panose="05000000000000000000" pitchFamily="2" charset="2"/>
              <a:buChar char="Ø"/>
            </a:pPr>
            <a:r>
              <a:rPr lang="en-GB" sz="3600" dirty="0"/>
              <a:t>Pre-selected layouts and colour combinations – toggle button down </a:t>
            </a:r>
          </a:p>
          <a:p>
            <a:pPr marL="342883" indent="-342883">
              <a:buFont typeface="Wingdings" panose="05000000000000000000" pitchFamily="2" charset="2"/>
              <a:buChar char="Ø"/>
            </a:pPr>
            <a:r>
              <a:rPr lang="en-GB" sz="3600" b="1" dirty="0">
                <a:solidFill>
                  <a:schemeClr val="accent2">
                    <a:lumMod val="50000"/>
                  </a:schemeClr>
                </a:solidFill>
              </a:rPr>
              <a:t>Next across toggle button – colours, fonts, effects, background styles </a:t>
            </a:r>
          </a:p>
          <a:p>
            <a:endParaRPr lang="en-GB" dirty="0"/>
          </a:p>
        </p:txBody>
      </p:sp>
      <p:sp>
        <p:nvSpPr>
          <p:cNvPr id="2" name="Slide Number Placeholder 1">
            <a:extLst>
              <a:ext uri="{FF2B5EF4-FFF2-40B4-BE49-F238E27FC236}">
                <a16:creationId xmlns:a16="http://schemas.microsoft.com/office/drawing/2014/main" id="{604D7346-2D84-73AB-5D37-14E1A005797E}"/>
              </a:ext>
            </a:extLst>
          </p:cNvPr>
          <p:cNvSpPr>
            <a:spLocks noGrp="1"/>
          </p:cNvSpPr>
          <p:nvPr>
            <p:ph type="sldNum" sz="quarter" idx="12"/>
          </p:nvPr>
        </p:nvSpPr>
        <p:spPr>
          <a:xfrm>
            <a:off x="7511282" y="6356035"/>
            <a:ext cx="1393031" cy="273844"/>
          </a:xfrm>
        </p:spPr>
        <p:txBody>
          <a:bodyPr/>
          <a:lstStyle/>
          <a:p>
            <a:fld id="{E06FC973-BC9E-4CEA-98CB-738FBE5482EF}" type="slidenum">
              <a:rPr lang="en-GB" sz="1500">
                <a:solidFill>
                  <a:srgbClr val="FF0066"/>
                </a:solidFill>
              </a:rPr>
              <a:t>7</a:t>
            </a:fld>
            <a:endParaRPr lang="en-GB" sz="1500" dirty="0">
              <a:solidFill>
                <a:srgbClr val="FF0066"/>
              </a:solidFill>
            </a:endParaRPr>
          </a:p>
        </p:txBody>
      </p:sp>
    </p:spTree>
    <p:extLst>
      <p:ext uri="{BB962C8B-B14F-4D97-AF65-F5344CB8AC3E}">
        <p14:creationId xmlns:p14="http://schemas.microsoft.com/office/powerpoint/2010/main" val="17018927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7E59F0-13E3-4AEC-5DC1-60047BA4597F}"/>
              </a:ext>
            </a:extLst>
          </p:cNvPr>
          <p:cNvSpPr>
            <a:spLocks noGrp="1"/>
          </p:cNvSpPr>
          <p:nvPr>
            <p:ph type="ctrTitle"/>
          </p:nvPr>
        </p:nvSpPr>
        <p:spPr>
          <a:xfrm>
            <a:off x="7" y="7"/>
            <a:ext cx="9144001" cy="720329"/>
          </a:xfrm>
          <a:solidFill>
            <a:srgbClr val="FFFF00"/>
          </a:solidFill>
        </p:spPr>
        <p:txBody>
          <a:bodyPr>
            <a:normAutofit/>
          </a:bodyPr>
          <a:lstStyle/>
          <a:p>
            <a:r>
              <a:rPr lang="en-GB" sz="2700" b="1" i="1" dirty="0">
                <a:latin typeface="Constantia" panose="02030602050306030303" pitchFamily="18" charset="0"/>
                <a:cs typeface="Arial" panose="020B0604020202020204" pitchFamily="34" charset="0"/>
              </a:rPr>
              <a:t>WASC  </a:t>
            </a:r>
            <a:r>
              <a:rPr lang="en-GB" sz="2700" b="1" i="1" dirty="0" err="1">
                <a:latin typeface="Constantia" panose="02030602050306030303" pitchFamily="18" charset="0"/>
                <a:cs typeface="Arial" panose="020B0604020202020204" pitchFamily="34" charset="0"/>
              </a:rPr>
              <a:t>Powerpoint</a:t>
            </a:r>
            <a:r>
              <a:rPr lang="en-GB" sz="2700" b="1" i="1" dirty="0">
                <a:latin typeface="Constantia" panose="02030602050306030303" pitchFamily="18" charset="0"/>
                <a:cs typeface="Arial" panose="020B0604020202020204" pitchFamily="34" charset="0"/>
              </a:rPr>
              <a:t>  Training : Layout</a:t>
            </a:r>
            <a:endParaRPr lang="en-GB" sz="2700"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720335"/>
            <a:ext cx="9144001" cy="6137671"/>
          </a:xfrm>
          <a:solidFill>
            <a:srgbClr val="98FC80"/>
          </a:solidFill>
          <a:ln>
            <a:solidFill>
              <a:schemeClr val="accent5">
                <a:lumMod val="50000"/>
              </a:schemeClr>
            </a:solidFill>
          </a:ln>
          <a:effectLst/>
        </p:spPr>
        <p:txBody>
          <a:bodyPr>
            <a:normAutofit/>
          </a:bodyPr>
          <a:lstStyle/>
          <a:p>
            <a:endParaRPr lang="en-GB" dirty="0"/>
          </a:p>
          <a:p>
            <a:r>
              <a:rPr lang="en-GB" sz="3600" dirty="0"/>
              <a:t>Go to </a:t>
            </a:r>
            <a:r>
              <a:rPr lang="en-GB" sz="3600" b="1" dirty="0">
                <a:solidFill>
                  <a:srgbClr val="FF0000"/>
                </a:solidFill>
              </a:rPr>
              <a:t>‘Design’ </a:t>
            </a:r>
            <a:r>
              <a:rPr lang="en-GB" sz="3600" dirty="0"/>
              <a:t>button:</a:t>
            </a:r>
          </a:p>
          <a:p>
            <a:pPr marL="342883" indent="-342883">
              <a:buFont typeface="Wingdings" panose="05000000000000000000" pitchFamily="2" charset="2"/>
              <a:buChar char="Ø"/>
            </a:pPr>
            <a:r>
              <a:rPr lang="en-GB" sz="3600" dirty="0"/>
              <a:t>Pre-selected layouts and colour combinations – toggle button down </a:t>
            </a:r>
          </a:p>
          <a:p>
            <a:pPr marL="342883" indent="-342883">
              <a:buFont typeface="Wingdings" panose="05000000000000000000" pitchFamily="2" charset="2"/>
              <a:buChar char="Ø"/>
            </a:pPr>
            <a:r>
              <a:rPr lang="en-GB" sz="3600" dirty="0">
                <a:solidFill>
                  <a:schemeClr val="accent2">
                    <a:lumMod val="50000"/>
                  </a:schemeClr>
                </a:solidFill>
              </a:rPr>
              <a:t>Next across toggle button – colours, fonts, effects, background styles </a:t>
            </a:r>
          </a:p>
          <a:p>
            <a:pPr marL="342883" indent="-342883">
              <a:buFont typeface="Wingdings" panose="05000000000000000000" pitchFamily="2" charset="2"/>
              <a:buChar char="Ø"/>
            </a:pPr>
            <a:r>
              <a:rPr lang="en-GB" sz="3600" b="1" dirty="0">
                <a:solidFill>
                  <a:schemeClr val="accent1">
                    <a:lumMod val="50000"/>
                  </a:schemeClr>
                </a:solidFill>
              </a:rPr>
              <a:t>Slide show – can alter size of slide – standard/widescreen</a:t>
            </a:r>
          </a:p>
          <a:p>
            <a:r>
              <a:rPr lang="en-GB" sz="3600" b="1" dirty="0">
                <a:solidFill>
                  <a:schemeClr val="accent1">
                    <a:lumMod val="50000"/>
                  </a:schemeClr>
                </a:solidFill>
              </a:rPr>
              <a:t>lets see what happens if we try for a widescreen format </a:t>
            </a:r>
          </a:p>
          <a:p>
            <a:pPr marL="571486" indent="-571486">
              <a:buFont typeface="Wingdings" panose="05000000000000000000" pitchFamily="2" charset="2"/>
              <a:buChar char="Ø"/>
            </a:pPr>
            <a:r>
              <a:rPr lang="en-GB" sz="3600" b="1" dirty="0">
                <a:solidFill>
                  <a:schemeClr val="accent2">
                    <a:lumMod val="75000"/>
                  </a:schemeClr>
                </a:solidFill>
              </a:rPr>
              <a:t>Add number to each slide</a:t>
            </a:r>
          </a:p>
          <a:p>
            <a:endParaRPr lang="en-GB" dirty="0"/>
          </a:p>
        </p:txBody>
      </p:sp>
      <p:sp>
        <p:nvSpPr>
          <p:cNvPr id="2" name="Slide Number Placeholder 1">
            <a:extLst>
              <a:ext uri="{FF2B5EF4-FFF2-40B4-BE49-F238E27FC236}">
                <a16:creationId xmlns:a16="http://schemas.microsoft.com/office/drawing/2014/main" id="{FD897D82-117B-31C8-95B4-0056CD06F32A}"/>
              </a:ext>
            </a:extLst>
          </p:cNvPr>
          <p:cNvSpPr>
            <a:spLocks noGrp="1"/>
          </p:cNvSpPr>
          <p:nvPr>
            <p:ph type="sldNum" sz="quarter" idx="12"/>
          </p:nvPr>
        </p:nvSpPr>
        <p:spPr>
          <a:xfrm>
            <a:off x="7803928" y="6392611"/>
            <a:ext cx="1157288" cy="273844"/>
          </a:xfrm>
        </p:spPr>
        <p:txBody>
          <a:bodyPr/>
          <a:lstStyle/>
          <a:p>
            <a:fld id="{E06FC973-BC9E-4CEA-98CB-738FBE5482EF}" type="slidenum">
              <a:rPr lang="en-GB" sz="1500">
                <a:solidFill>
                  <a:srgbClr val="FF0066"/>
                </a:solidFill>
              </a:rPr>
              <a:t>8</a:t>
            </a:fld>
            <a:endParaRPr lang="en-GB" sz="1500" dirty="0">
              <a:solidFill>
                <a:srgbClr val="FF0066"/>
              </a:solidFill>
            </a:endParaRPr>
          </a:p>
        </p:txBody>
      </p:sp>
    </p:spTree>
    <p:extLst>
      <p:ext uri="{BB962C8B-B14F-4D97-AF65-F5344CB8AC3E}">
        <p14:creationId xmlns:p14="http://schemas.microsoft.com/office/powerpoint/2010/main" val="39414234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7E59F0-13E3-4AEC-5DC1-60047BA4597F}"/>
              </a:ext>
            </a:extLst>
          </p:cNvPr>
          <p:cNvSpPr>
            <a:spLocks noGrp="1"/>
          </p:cNvSpPr>
          <p:nvPr>
            <p:ph type="ctrTitle"/>
          </p:nvPr>
        </p:nvSpPr>
        <p:spPr>
          <a:xfrm>
            <a:off x="7" y="7"/>
            <a:ext cx="9144001" cy="720329"/>
          </a:xfrm>
          <a:solidFill>
            <a:srgbClr val="FFFF00"/>
          </a:solidFill>
        </p:spPr>
        <p:txBody>
          <a:bodyPr>
            <a:normAutofit/>
          </a:bodyPr>
          <a:lstStyle/>
          <a:p>
            <a:r>
              <a:rPr lang="en-GB" sz="2700" b="1" i="1" dirty="0">
                <a:latin typeface="Constantia" panose="02030602050306030303" pitchFamily="18" charset="0"/>
                <a:cs typeface="Arial" panose="020B0604020202020204" pitchFamily="34" charset="0"/>
              </a:rPr>
              <a:t>WASC  </a:t>
            </a:r>
            <a:r>
              <a:rPr lang="en-GB" sz="2700" b="1" i="1" dirty="0" err="1">
                <a:latin typeface="Constantia" panose="02030602050306030303" pitchFamily="18" charset="0"/>
                <a:cs typeface="Arial" panose="020B0604020202020204" pitchFamily="34" charset="0"/>
              </a:rPr>
              <a:t>Powerpoint</a:t>
            </a:r>
            <a:r>
              <a:rPr lang="en-GB" sz="2700" b="1" i="1" dirty="0">
                <a:latin typeface="Constantia" panose="02030602050306030303" pitchFamily="18" charset="0"/>
                <a:cs typeface="Arial" panose="020B0604020202020204" pitchFamily="34" charset="0"/>
              </a:rPr>
              <a:t>  Training : Layout</a:t>
            </a:r>
            <a:endParaRPr lang="en-GB" sz="2700" dirty="0"/>
          </a:p>
        </p:txBody>
      </p:sp>
      <p:sp>
        <p:nvSpPr>
          <p:cNvPr id="3" name="Subtitle 2">
            <a:extLst>
              <a:ext uri="{FF2B5EF4-FFF2-40B4-BE49-F238E27FC236}">
                <a16:creationId xmlns:a16="http://schemas.microsoft.com/office/drawing/2014/main" id="{1166752B-55DD-7179-EABC-D21FDC93A489}"/>
              </a:ext>
            </a:extLst>
          </p:cNvPr>
          <p:cNvSpPr>
            <a:spLocks noGrp="1"/>
          </p:cNvSpPr>
          <p:nvPr>
            <p:ph type="subTitle" idx="1"/>
          </p:nvPr>
        </p:nvSpPr>
        <p:spPr>
          <a:xfrm>
            <a:off x="6" y="720335"/>
            <a:ext cx="9144001" cy="6137671"/>
          </a:xfrm>
          <a:solidFill>
            <a:schemeClr val="accent5">
              <a:lumMod val="20000"/>
              <a:lumOff val="80000"/>
            </a:schemeClr>
          </a:solidFill>
          <a:effectLst/>
        </p:spPr>
        <p:txBody>
          <a:bodyPr>
            <a:normAutofit lnSpcReduction="10000"/>
          </a:bodyPr>
          <a:lstStyle/>
          <a:p>
            <a:r>
              <a:rPr lang="en-GB" sz="3600" dirty="0"/>
              <a:t>Go to </a:t>
            </a:r>
            <a:r>
              <a:rPr lang="en-GB" sz="3600" b="1" dirty="0">
                <a:solidFill>
                  <a:srgbClr val="FF0000"/>
                </a:solidFill>
              </a:rPr>
              <a:t>‘Design’ </a:t>
            </a:r>
            <a:r>
              <a:rPr lang="en-GB" sz="3600" dirty="0"/>
              <a:t>button:</a:t>
            </a:r>
          </a:p>
          <a:p>
            <a:r>
              <a:rPr lang="en-GB" sz="3600" dirty="0">
                <a:solidFill>
                  <a:schemeClr val="accent5">
                    <a:lumMod val="50000"/>
                  </a:schemeClr>
                </a:solidFill>
              </a:rPr>
              <a:t>Format background : drop down side menu allowing all sorts of amendments: shape and text options (at top): </a:t>
            </a:r>
          </a:p>
          <a:p>
            <a:r>
              <a:rPr lang="en-GB" sz="3600" dirty="0"/>
              <a:t>Overflowing paint bucket: fill variations including colour and transparency;</a:t>
            </a:r>
          </a:p>
          <a:p>
            <a:r>
              <a:rPr lang="en-GB" sz="3600" dirty="0">
                <a:solidFill>
                  <a:schemeClr val="accent2">
                    <a:lumMod val="50000"/>
                  </a:schemeClr>
                </a:solidFill>
              </a:rPr>
              <a:t>Bishop’s mitre: shadows, reflections, glow, soft edges, 3-D</a:t>
            </a:r>
          </a:p>
          <a:p>
            <a:r>
              <a:rPr lang="en-GB" sz="3600" dirty="0">
                <a:solidFill>
                  <a:schemeClr val="accent5">
                    <a:lumMod val="50000"/>
                  </a:schemeClr>
                </a:solidFill>
              </a:rPr>
              <a:t>Cross on square: size and properties</a:t>
            </a:r>
          </a:p>
          <a:p>
            <a:r>
              <a:rPr lang="en-GB" sz="3600" dirty="0"/>
              <a:t>Under text option: variations of lettering – would normally do via ‘Home’ tab</a:t>
            </a:r>
          </a:p>
          <a:p>
            <a:endParaRPr lang="en-GB" dirty="0"/>
          </a:p>
        </p:txBody>
      </p:sp>
      <p:sp>
        <p:nvSpPr>
          <p:cNvPr id="2" name="Slide Number Placeholder 1">
            <a:extLst>
              <a:ext uri="{FF2B5EF4-FFF2-40B4-BE49-F238E27FC236}">
                <a16:creationId xmlns:a16="http://schemas.microsoft.com/office/drawing/2014/main" id="{3E345445-AFBB-7DD4-8CE5-72EC80A58918}"/>
              </a:ext>
            </a:extLst>
          </p:cNvPr>
          <p:cNvSpPr>
            <a:spLocks noGrp="1"/>
          </p:cNvSpPr>
          <p:nvPr>
            <p:ph type="sldNum" sz="quarter" idx="12"/>
          </p:nvPr>
        </p:nvSpPr>
        <p:spPr>
          <a:xfrm>
            <a:off x="7447361" y="6331651"/>
            <a:ext cx="1478756" cy="273844"/>
          </a:xfrm>
        </p:spPr>
        <p:txBody>
          <a:bodyPr/>
          <a:lstStyle/>
          <a:p>
            <a:fld id="{E06FC973-BC9E-4CEA-98CB-738FBE5482EF}" type="slidenum">
              <a:rPr lang="en-GB" sz="1500">
                <a:solidFill>
                  <a:srgbClr val="FF0066"/>
                </a:solidFill>
              </a:rPr>
              <a:t>9</a:t>
            </a:fld>
            <a:endParaRPr lang="en-GB" sz="1500" dirty="0">
              <a:solidFill>
                <a:srgbClr val="FF0066"/>
              </a:solidFill>
            </a:endParaRPr>
          </a:p>
        </p:txBody>
      </p:sp>
    </p:spTree>
    <p:extLst>
      <p:ext uri="{BB962C8B-B14F-4D97-AF65-F5344CB8AC3E}">
        <p14:creationId xmlns:p14="http://schemas.microsoft.com/office/powerpoint/2010/main" val="12280321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2196</TotalTime>
  <Words>5303</Words>
  <Application>Microsoft Office PowerPoint</Application>
  <PresentationFormat>On-screen Show (4:3)</PresentationFormat>
  <Paragraphs>490</Paragraphs>
  <Slides>57</Slides>
  <Notes>48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57</vt:i4>
      </vt:variant>
    </vt:vector>
  </HeadingPairs>
  <TitlesOfParts>
    <vt:vector size="72" baseType="lpstr">
      <vt:lpstr>Arial</vt:lpstr>
      <vt:lpstr>Book Antiqua</vt:lpstr>
      <vt:lpstr>Bookman Old Style</vt:lpstr>
      <vt:lpstr>Broadway</vt:lpstr>
      <vt:lpstr>Calibri</vt:lpstr>
      <vt:lpstr>Calibri Light</vt:lpstr>
      <vt:lpstr>Constantia</vt:lpstr>
      <vt:lpstr>Freestyle Script</vt:lpstr>
      <vt:lpstr>Goudy Old Style</vt:lpstr>
      <vt:lpstr>Lucida Calligraphy</vt:lpstr>
      <vt:lpstr>Rockwell</vt:lpstr>
      <vt:lpstr>Tahoma</vt:lpstr>
      <vt:lpstr>Wingdings</vt:lpstr>
      <vt:lpstr>Office Theme</vt:lpstr>
      <vt:lpstr>Damask</vt:lpstr>
      <vt:lpstr>WASC  Powerpoint  Training : Structure</vt:lpstr>
      <vt:lpstr>WASC  Powerpoint  Training :  Preliminary Considerations</vt:lpstr>
      <vt:lpstr>WASC  Powerpoint  Training : Preliminary Considerations</vt:lpstr>
      <vt:lpstr>WASC  Powerpoint  Training : Preliminary Considerations</vt:lpstr>
      <vt:lpstr>WASC  Powerpoint  Training : Preliminary Considerations</vt:lpstr>
      <vt:lpstr>WASC  Powerpoint  Training : Layout</vt:lpstr>
      <vt:lpstr>WASC  Powerpoint  Training : Layout</vt:lpstr>
      <vt:lpstr>WASC  Powerpoint  Training : Layout</vt:lpstr>
      <vt:lpstr>WASC  Powerpoint  Training : Layout</vt:lpstr>
      <vt:lpstr>WASC  Powerpoint  Training : Background Colour</vt:lpstr>
      <vt:lpstr>WASC  Powerpoint  Training :  Background Partition &amp; Colour</vt:lpstr>
      <vt:lpstr>WASC  Powerpoint  Training :  Font Positioning and Variations</vt:lpstr>
      <vt:lpstr>WASC  Powerpoint  Training : Font Style &amp; Size</vt:lpstr>
      <vt:lpstr>WASC  Powerpoint  Training :  Font Positioning and Variations</vt:lpstr>
      <vt:lpstr>WASC  Powerpoint  Training :  Font Style &amp; Size Recommendations</vt:lpstr>
      <vt:lpstr>WASC  Powerpoint  Training :  Font Style &amp; Size Recommendations</vt:lpstr>
      <vt:lpstr>WASC  Powerpoint  Training :  Font Style &amp; Size Recommendations</vt:lpstr>
      <vt:lpstr>WASC  Powerpoint  Training: Colours</vt:lpstr>
      <vt:lpstr>WASC  Powerpoint  Training : Colours</vt:lpstr>
      <vt:lpstr>WASC  Powerpoint  Training : Colours</vt:lpstr>
      <vt:lpstr>WASC  Powerpoint  Training : Colours</vt:lpstr>
      <vt:lpstr>WASC  Powerpoint  Training : Colours</vt:lpstr>
      <vt:lpstr>WASC  Powerpoint  Training : Colours</vt:lpstr>
      <vt:lpstr>Biafran Postal History</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External Mail: Routes In and Out of Biafra</vt:lpstr>
      <vt:lpstr>External Mail: Routes In and Out of Biafra</vt:lpstr>
      <vt:lpstr>WASC  Powerpoint  Training : Stamp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Image Insertion</vt:lpstr>
      <vt:lpstr>WASC  Powerpoint  Training : Transitions</vt:lpstr>
      <vt:lpstr>WASC  Powerpoint  Training : Animations</vt:lpstr>
      <vt:lpstr>WASC  Powerpoint  Training : Recording</vt:lpstr>
      <vt:lpstr>WASC  Powerpoint  Training : Manipulating Slides</vt:lpstr>
      <vt:lpstr>WASC  Powerpoint  Training : 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Plumbe</dc:creator>
  <cp:lastModifiedBy>Paul Redhead</cp:lastModifiedBy>
  <cp:revision>12</cp:revision>
  <dcterms:created xsi:type="dcterms:W3CDTF">2023-10-03T23:51:35Z</dcterms:created>
  <dcterms:modified xsi:type="dcterms:W3CDTF">2023-11-23T11:48:00Z</dcterms:modified>
</cp:coreProperties>
</file>